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85" r:id="rId3"/>
    <p:sldId id="277" r:id="rId4"/>
    <p:sldId id="299" r:id="rId5"/>
    <p:sldId id="279" r:id="rId6"/>
    <p:sldId id="296" r:id="rId7"/>
    <p:sldId id="289" r:id="rId8"/>
    <p:sldId id="288" r:id="rId9"/>
    <p:sldId id="281" r:id="rId10"/>
    <p:sldId id="257" r:id="rId11"/>
    <p:sldId id="297" r:id="rId12"/>
    <p:sldId id="301" r:id="rId13"/>
    <p:sldId id="271" r:id="rId14"/>
    <p:sldId id="304" r:id="rId15"/>
    <p:sldId id="292" r:id="rId16"/>
    <p:sldId id="293" r:id="rId17"/>
    <p:sldId id="294" r:id="rId18"/>
    <p:sldId id="302" r:id="rId19"/>
    <p:sldId id="303" r:id="rId20"/>
    <p:sldId id="295" r:id="rId21"/>
  </p:sldIdLst>
  <p:sldSz cx="9144000" cy="6858000" type="screen4x3"/>
  <p:notesSz cx="6858000" cy="9144000"/>
  <p:defaultTextStyle>
    <a:defPPr>
      <a:defRPr lang="ga-I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6" autoAdjust="0"/>
    <p:restoredTop sz="86050" autoAdjust="0"/>
  </p:normalViewPr>
  <p:slideViewPr>
    <p:cSldViewPr>
      <p:cViewPr>
        <p:scale>
          <a:sx n="69" d="100"/>
          <a:sy n="69" d="100"/>
        </p:scale>
        <p:origin x="-1428" y="13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98083F-E4BF-4CFE-AE65-FC7E902B34B0}" type="doc">
      <dgm:prSet loTypeId="urn:microsoft.com/office/officeart/2008/layout/AlternatingHexagons" loCatId="list" qsTypeId="urn:microsoft.com/office/officeart/2005/8/quickstyle/simple1#1" qsCatId="simple" csTypeId="urn:microsoft.com/office/officeart/2005/8/colors/accent2_1" csCatId="accent2" phldr="1"/>
      <dgm:spPr/>
      <dgm:t>
        <a:bodyPr/>
        <a:lstStyle/>
        <a:p>
          <a:endParaRPr lang="en-IE"/>
        </a:p>
      </dgm:t>
    </dgm:pt>
    <dgm:pt modelId="{C05180D7-23F4-4377-8A12-FFF7BABA171D}" type="pres">
      <dgm:prSet presAssocID="{0F98083F-E4BF-4CFE-AE65-FC7E902B34B0}" presName="Name0" presStyleCnt="0">
        <dgm:presLayoutVars>
          <dgm:chMax/>
          <dgm:chPref/>
          <dgm:dir/>
          <dgm:animLvl val="lvl"/>
        </dgm:presLayoutVars>
      </dgm:prSet>
      <dgm:spPr/>
      <dgm:t>
        <a:bodyPr/>
        <a:lstStyle/>
        <a:p>
          <a:endParaRPr lang="en-IE"/>
        </a:p>
      </dgm:t>
    </dgm:pt>
  </dgm:ptLst>
  <dgm:cxnLst>
    <dgm:cxn modelId="{5B7A9BB2-19AC-4974-B6BC-9FCA784E0989}" type="presOf" srcId="{0F98083F-E4BF-4CFE-AE65-FC7E902B34B0}" destId="{C05180D7-23F4-4377-8A12-FFF7BABA171D}" srcOrd="0"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8F501B3-8E32-4243-9775-C705C95C3B71}" type="doc">
      <dgm:prSet loTypeId="urn:microsoft.com/office/officeart/2005/8/layout/default#1" loCatId="list" qsTypeId="urn:microsoft.com/office/officeart/2005/8/quickstyle/simple1#2" qsCatId="simple" csTypeId="urn:microsoft.com/office/officeart/2005/8/colors/accent1_2#1" csCatId="accent1" phldr="1"/>
      <dgm:spPr/>
      <dgm:t>
        <a:bodyPr/>
        <a:lstStyle/>
        <a:p>
          <a:endParaRPr lang="ga-IE"/>
        </a:p>
      </dgm:t>
    </dgm:pt>
    <dgm:pt modelId="{D77C2C43-FEE8-41C9-B408-89ACA87553B6}">
      <dgm:prSet phldrT="[Text]" custT="1"/>
      <dgm:spPr/>
      <dgm:t>
        <a:bodyPr/>
        <a:lstStyle/>
        <a:p>
          <a:r>
            <a:rPr lang="en-IE" sz="2800" b="1" dirty="0" smtClean="0"/>
            <a:t>Better Use of the Talent Pool</a:t>
          </a:r>
          <a:endParaRPr lang="ga-IE" sz="2800" b="1" dirty="0"/>
        </a:p>
      </dgm:t>
    </dgm:pt>
    <dgm:pt modelId="{A38B3A35-0138-4200-9DDF-35DD1ED897C5}" type="parTrans" cxnId="{8635E789-5A35-4DEB-BF8F-45892ADB60AA}">
      <dgm:prSet/>
      <dgm:spPr/>
      <dgm:t>
        <a:bodyPr/>
        <a:lstStyle/>
        <a:p>
          <a:endParaRPr lang="ga-IE"/>
        </a:p>
      </dgm:t>
    </dgm:pt>
    <dgm:pt modelId="{8D3D4608-765F-407D-8F73-975975729E61}" type="sibTrans" cxnId="{8635E789-5A35-4DEB-BF8F-45892ADB60AA}">
      <dgm:prSet/>
      <dgm:spPr/>
      <dgm:t>
        <a:bodyPr/>
        <a:lstStyle/>
        <a:p>
          <a:endParaRPr lang="ga-IE"/>
        </a:p>
      </dgm:t>
    </dgm:pt>
    <dgm:pt modelId="{40129F1C-B174-4426-AF45-C00C96DCAC5F}">
      <dgm:prSet phldrT="[Text]" custT="1"/>
      <dgm:spPr/>
      <dgm:t>
        <a:bodyPr/>
        <a:lstStyle/>
        <a:p>
          <a:endParaRPr lang="en-IE" sz="1200" dirty="0" smtClean="0"/>
        </a:p>
        <a:p>
          <a:r>
            <a:rPr lang="en-IE" sz="2800" b="1" dirty="0" smtClean="0">
              <a:solidFill>
                <a:schemeClr val="bg1"/>
              </a:solidFill>
            </a:rPr>
            <a:t>Avoiding Group</a:t>
          </a:r>
        </a:p>
        <a:p>
          <a:r>
            <a:rPr lang="en-IE" sz="2800" b="1" dirty="0" smtClean="0">
              <a:solidFill>
                <a:schemeClr val="bg1"/>
              </a:solidFill>
            </a:rPr>
            <a:t>Think / </a:t>
          </a:r>
          <a:r>
            <a:rPr lang="ga-IE" sz="2800" b="1" dirty="0" smtClean="0">
              <a:solidFill>
                <a:schemeClr val="bg1"/>
              </a:solidFill>
            </a:rPr>
            <a:t>Better Decision</a:t>
          </a:r>
        </a:p>
        <a:p>
          <a:r>
            <a:rPr lang="ga-IE" sz="2800" b="1" dirty="0" smtClean="0">
              <a:solidFill>
                <a:schemeClr val="bg1"/>
              </a:solidFill>
            </a:rPr>
            <a:t>Making</a:t>
          </a:r>
        </a:p>
        <a:p>
          <a:endParaRPr lang="ga-IE" sz="1200" dirty="0"/>
        </a:p>
      </dgm:t>
    </dgm:pt>
    <dgm:pt modelId="{65CDB608-B205-402D-8CF4-BC0BEB6EDFDE}" type="parTrans" cxnId="{6FE32CEB-1209-4567-A3F0-6C93A847C423}">
      <dgm:prSet/>
      <dgm:spPr/>
      <dgm:t>
        <a:bodyPr/>
        <a:lstStyle/>
        <a:p>
          <a:endParaRPr lang="ga-IE"/>
        </a:p>
      </dgm:t>
    </dgm:pt>
    <dgm:pt modelId="{595C872C-6DFB-4585-BBA3-666A5225A09D}" type="sibTrans" cxnId="{6FE32CEB-1209-4567-A3F0-6C93A847C423}">
      <dgm:prSet/>
      <dgm:spPr/>
      <dgm:t>
        <a:bodyPr/>
        <a:lstStyle/>
        <a:p>
          <a:endParaRPr lang="ga-IE"/>
        </a:p>
      </dgm:t>
    </dgm:pt>
    <dgm:pt modelId="{ED001DA1-A1E5-4A8E-B5D7-624C0C5B8B82}">
      <dgm:prSet phldrT="[Text]"/>
      <dgm:spPr/>
      <dgm:t>
        <a:bodyPr/>
        <a:lstStyle/>
        <a:p>
          <a:r>
            <a:rPr lang="en-IE" b="1" dirty="0" smtClean="0"/>
            <a:t>Mirroring the Market</a:t>
          </a:r>
          <a:endParaRPr lang="ga-IE" b="1" dirty="0"/>
        </a:p>
      </dgm:t>
    </dgm:pt>
    <dgm:pt modelId="{0FDA9A8C-086D-405B-B017-EFADF0CA331D}" type="parTrans" cxnId="{7CF5DF80-DDF7-446E-82D2-A552CC0B8EF1}">
      <dgm:prSet/>
      <dgm:spPr/>
      <dgm:t>
        <a:bodyPr/>
        <a:lstStyle/>
        <a:p>
          <a:endParaRPr lang="ga-IE"/>
        </a:p>
      </dgm:t>
    </dgm:pt>
    <dgm:pt modelId="{6D94C7C1-E4AD-422F-B3EF-004FAF404E41}" type="sibTrans" cxnId="{7CF5DF80-DDF7-446E-82D2-A552CC0B8EF1}">
      <dgm:prSet/>
      <dgm:spPr/>
      <dgm:t>
        <a:bodyPr/>
        <a:lstStyle/>
        <a:p>
          <a:endParaRPr lang="ga-IE"/>
        </a:p>
      </dgm:t>
    </dgm:pt>
    <dgm:pt modelId="{7E61694B-652A-4E48-9155-F847D81FF84D}">
      <dgm:prSet phldrT="[Text]"/>
      <dgm:spPr/>
      <dgm:t>
        <a:bodyPr/>
        <a:lstStyle/>
        <a:p>
          <a:r>
            <a:rPr lang="en-IE" b="1" i="0" dirty="0" smtClean="0">
              <a:effectLst>
                <a:outerShdw blurRad="38100" dist="38100" dir="2700000" algn="tl">
                  <a:srgbClr val="000000">
                    <a:alpha val="43137"/>
                  </a:srgbClr>
                </a:outerShdw>
              </a:effectLst>
            </a:rPr>
            <a:t>Improving Corporate </a:t>
          </a:r>
        </a:p>
        <a:p>
          <a:r>
            <a:rPr lang="en-IE" b="1" i="0" dirty="0" smtClean="0">
              <a:effectLst>
                <a:outerShdw blurRad="38100" dist="38100" dir="2700000" algn="tl">
                  <a:srgbClr val="000000">
                    <a:alpha val="43137"/>
                  </a:srgbClr>
                </a:outerShdw>
              </a:effectLst>
            </a:rPr>
            <a:t>Reputation</a:t>
          </a:r>
          <a:endParaRPr lang="ga-IE" b="1" i="0" dirty="0">
            <a:effectLst>
              <a:outerShdw blurRad="38100" dist="38100" dir="2700000" algn="tl">
                <a:srgbClr val="000000">
                  <a:alpha val="43137"/>
                </a:srgbClr>
              </a:outerShdw>
            </a:effectLst>
          </a:endParaRPr>
        </a:p>
      </dgm:t>
    </dgm:pt>
    <dgm:pt modelId="{B310D81B-DEE3-4244-80EC-D5848B87C66F}" type="parTrans" cxnId="{4A372247-9A85-4B3B-85BE-5F2AAE86D109}">
      <dgm:prSet/>
      <dgm:spPr/>
      <dgm:t>
        <a:bodyPr/>
        <a:lstStyle/>
        <a:p>
          <a:endParaRPr lang="ga-IE"/>
        </a:p>
      </dgm:t>
    </dgm:pt>
    <dgm:pt modelId="{0E686DBD-2357-4840-82BA-BE119477EBEA}" type="sibTrans" cxnId="{4A372247-9A85-4B3B-85BE-5F2AAE86D109}">
      <dgm:prSet/>
      <dgm:spPr/>
      <dgm:t>
        <a:bodyPr/>
        <a:lstStyle/>
        <a:p>
          <a:endParaRPr lang="ga-IE"/>
        </a:p>
      </dgm:t>
    </dgm:pt>
    <dgm:pt modelId="{E8855832-37B2-443D-91A1-AC7015237517}">
      <dgm:prSet phldrT="[Text]"/>
      <dgm:spPr>
        <a:solidFill>
          <a:srgbClr val="00B0F0"/>
        </a:solidFill>
      </dgm:spPr>
      <dgm:t>
        <a:bodyPr/>
        <a:lstStyle/>
        <a:p>
          <a:r>
            <a:rPr lang="en-IE" dirty="0" smtClean="0"/>
            <a:t>Business</a:t>
          </a:r>
        </a:p>
        <a:p>
          <a:r>
            <a:rPr lang="en-IE" dirty="0" smtClean="0"/>
            <a:t>Case</a:t>
          </a:r>
          <a:endParaRPr lang="ga-IE" dirty="0"/>
        </a:p>
      </dgm:t>
    </dgm:pt>
    <dgm:pt modelId="{11540857-2B07-40D6-879E-6C5D8333BD5A}" type="parTrans" cxnId="{D25E29BD-D299-42A7-B5CB-8410BD7A3C72}">
      <dgm:prSet/>
      <dgm:spPr/>
      <dgm:t>
        <a:bodyPr/>
        <a:lstStyle/>
        <a:p>
          <a:endParaRPr lang="ga-IE"/>
        </a:p>
      </dgm:t>
    </dgm:pt>
    <dgm:pt modelId="{99F50395-C44E-4780-80A6-281A83AA8A13}" type="sibTrans" cxnId="{D25E29BD-D299-42A7-B5CB-8410BD7A3C72}">
      <dgm:prSet/>
      <dgm:spPr/>
      <dgm:t>
        <a:bodyPr/>
        <a:lstStyle/>
        <a:p>
          <a:endParaRPr lang="ga-IE"/>
        </a:p>
      </dgm:t>
    </dgm:pt>
    <dgm:pt modelId="{C95B8EB4-B9AE-4AE7-B470-1A52C8DA7BF2}">
      <dgm:prSet custT="1"/>
      <dgm:spPr/>
      <dgm:t>
        <a:bodyPr/>
        <a:lstStyle/>
        <a:p>
          <a:r>
            <a:rPr lang="en-IE" sz="2800" b="1" dirty="0" smtClean="0"/>
            <a:t>Improving</a:t>
          </a:r>
        </a:p>
        <a:p>
          <a:r>
            <a:rPr lang="en-IE" sz="2800" b="1" dirty="0" smtClean="0"/>
            <a:t>Corporate </a:t>
          </a:r>
        </a:p>
        <a:p>
          <a:r>
            <a:rPr lang="en-IE" sz="2800" b="1" dirty="0" smtClean="0"/>
            <a:t>Performance</a:t>
          </a:r>
          <a:endParaRPr lang="ga-IE" sz="2800" b="1" dirty="0"/>
        </a:p>
      </dgm:t>
    </dgm:pt>
    <dgm:pt modelId="{C9C6938B-BF6D-4A5C-A24B-5526C84FDCD2}" type="parTrans" cxnId="{1EC0DAFE-A13E-4CE7-B84E-48860EBBDEB8}">
      <dgm:prSet/>
      <dgm:spPr/>
      <dgm:t>
        <a:bodyPr/>
        <a:lstStyle/>
        <a:p>
          <a:endParaRPr lang="ga-IE"/>
        </a:p>
      </dgm:t>
    </dgm:pt>
    <dgm:pt modelId="{D225B12D-F9C1-4B26-BE4B-5A14FCB820EE}" type="sibTrans" cxnId="{1EC0DAFE-A13E-4CE7-B84E-48860EBBDEB8}">
      <dgm:prSet/>
      <dgm:spPr/>
      <dgm:t>
        <a:bodyPr/>
        <a:lstStyle/>
        <a:p>
          <a:endParaRPr lang="ga-IE"/>
        </a:p>
      </dgm:t>
    </dgm:pt>
    <dgm:pt modelId="{88A21C73-E3F2-40BC-B14D-54B9B6629ED2}">
      <dgm:prSet custT="1"/>
      <dgm:spPr/>
      <dgm:t>
        <a:bodyPr/>
        <a:lstStyle/>
        <a:p>
          <a:r>
            <a:rPr lang="en-IE" sz="2400" b="1" dirty="0" smtClean="0">
              <a:effectLst>
                <a:outerShdw blurRad="38100" dist="38100" dir="2700000" algn="tl">
                  <a:srgbClr val="000000">
                    <a:alpha val="43137"/>
                  </a:srgbClr>
                </a:outerShdw>
              </a:effectLst>
            </a:rPr>
            <a:t>Improving Corporate Governance</a:t>
          </a:r>
        </a:p>
        <a:p>
          <a:r>
            <a:rPr lang="en-IE" sz="2400" b="1" dirty="0" smtClean="0">
              <a:effectLst>
                <a:outerShdw blurRad="38100" dist="38100" dir="2700000" algn="tl">
                  <a:srgbClr val="000000">
                    <a:alpha val="43137"/>
                  </a:srgbClr>
                </a:outerShdw>
              </a:effectLst>
            </a:rPr>
            <a:t>&amp; Ethics</a:t>
          </a:r>
          <a:endParaRPr lang="ga-IE" sz="2400" b="1" dirty="0">
            <a:effectLst>
              <a:outerShdw blurRad="38100" dist="38100" dir="2700000" algn="tl">
                <a:srgbClr val="000000">
                  <a:alpha val="43137"/>
                </a:srgbClr>
              </a:outerShdw>
            </a:effectLst>
          </a:endParaRPr>
        </a:p>
      </dgm:t>
    </dgm:pt>
    <dgm:pt modelId="{D3E30949-7FD1-49B8-80D5-227F477B1614}" type="parTrans" cxnId="{D31CEAD9-647A-4C30-9AD4-ACE7CAD464C8}">
      <dgm:prSet/>
      <dgm:spPr/>
      <dgm:t>
        <a:bodyPr/>
        <a:lstStyle/>
        <a:p>
          <a:endParaRPr lang="ga-IE"/>
        </a:p>
      </dgm:t>
    </dgm:pt>
    <dgm:pt modelId="{D053BE7D-AD02-4809-8DBB-9B480BCFAD75}" type="sibTrans" cxnId="{D31CEAD9-647A-4C30-9AD4-ACE7CAD464C8}">
      <dgm:prSet/>
      <dgm:spPr/>
      <dgm:t>
        <a:bodyPr/>
        <a:lstStyle/>
        <a:p>
          <a:endParaRPr lang="ga-IE"/>
        </a:p>
      </dgm:t>
    </dgm:pt>
    <dgm:pt modelId="{B1FB0EF7-F336-4A6F-9D73-A66DA6FAB513}" type="pres">
      <dgm:prSet presAssocID="{18F501B3-8E32-4243-9775-C705C95C3B71}" presName="diagram" presStyleCnt="0">
        <dgm:presLayoutVars>
          <dgm:dir/>
          <dgm:resizeHandles val="exact"/>
        </dgm:presLayoutVars>
      </dgm:prSet>
      <dgm:spPr/>
      <dgm:t>
        <a:bodyPr/>
        <a:lstStyle/>
        <a:p>
          <a:endParaRPr lang="ga-IE"/>
        </a:p>
      </dgm:t>
    </dgm:pt>
    <dgm:pt modelId="{1B163FB9-2C2B-42AE-84C8-1687F8DC34F7}" type="pres">
      <dgm:prSet presAssocID="{D77C2C43-FEE8-41C9-B408-89ACA87553B6}" presName="node" presStyleLbl="node1" presStyleIdx="0" presStyleCnt="7" custScaleY="119444" custLinFactX="23305" custLinFactY="100000" custLinFactNeighborX="100000" custLinFactNeighborY="187206">
        <dgm:presLayoutVars>
          <dgm:bulletEnabled val="1"/>
        </dgm:presLayoutVars>
      </dgm:prSet>
      <dgm:spPr/>
      <dgm:t>
        <a:bodyPr/>
        <a:lstStyle/>
        <a:p>
          <a:endParaRPr lang="ga-IE"/>
        </a:p>
      </dgm:t>
    </dgm:pt>
    <dgm:pt modelId="{D144429F-6622-40F5-B293-902303B884A1}" type="pres">
      <dgm:prSet presAssocID="{8D3D4608-765F-407D-8F73-975975729E61}" presName="sibTrans" presStyleCnt="0"/>
      <dgm:spPr/>
    </dgm:pt>
    <dgm:pt modelId="{7A112662-76C2-4AB4-8DD7-9BE77D5222B5}" type="pres">
      <dgm:prSet presAssocID="{40129F1C-B174-4426-AF45-C00C96DCAC5F}" presName="node" presStyleLbl="node1" presStyleIdx="1" presStyleCnt="7" custScaleX="115509" custScaleY="165917" custLinFactX="22348" custLinFactY="100000" custLinFactNeighborX="100000" custLinFactNeighborY="178344">
        <dgm:presLayoutVars>
          <dgm:bulletEnabled val="1"/>
        </dgm:presLayoutVars>
      </dgm:prSet>
      <dgm:spPr/>
      <dgm:t>
        <a:bodyPr/>
        <a:lstStyle/>
        <a:p>
          <a:endParaRPr lang="ga-IE"/>
        </a:p>
      </dgm:t>
    </dgm:pt>
    <dgm:pt modelId="{7882D030-6F31-4A48-BD32-A7AB02E6D97D}" type="pres">
      <dgm:prSet presAssocID="{595C872C-6DFB-4585-BBA3-666A5225A09D}" presName="sibTrans" presStyleCnt="0"/>
      <dgm:spPr/>
    </dgm:pt>
    <dgm:pt modelId="{89312D53-AB21-460D-A0DC-F989C97CCAA7}" type="pres">
      <dgm:prSet presAssocID="{C95B8EB4-B9AE-4AE7-B470-1A52C8DA7BF2}" presName="node" presStyleLbl="node1" presStyleIdx="2" presStyleCnt="7" custScaleX="114405" custScaleY="137965" custLinFactX="-100000" custLinFactY="35538" custLinFactNeighborX="-135730" custLinFactNeighborY="100000">
        <dgm:presLayoutVars>
          <dgm:bulletEnabled val="1"/>
        </dgm:presLayoutVars>
      </dgm:prSet>
      <dgm:spPr/>
      <dgm:t>
        <a:bodyPr/>
        <a:lstStyle/>
        <a:p>
          <a:endParaRPr lang="ga-IE"/>
        </a:p>
      </dgm:t>
    </dgm:pt>
    <dgm:pt modelId="{D4A174D3-83AB-4931-9F86-57370D5B5895}" type="pres">
      <dgm:prSet presAssocID="{D225B12D-F9C1-4B26-BE4B-5A14FCB820EE}" presName="sibTrans" presStyleCnt="0"/>
      <dgm:spPr/>
    </dgm:pt>
    <dgm:pt modelId="{20E4B062-6D48-4A7C-A1BA-2E16131EA501}" type="pres">
      <dgm:prSet presAssocID="{ED001DA1-A1E5-4A8E-B5D7-624C0C5B8B82}" presName="node" presStyleLbl="node1" presStyleIdx="3" presStyleCnt="7" custScaleY="139899" custLinFactY="21773" custLinFactNeighborX="-13554" custLinFactNeighborY="100000">
        <dgm:presLayoutVars>
          <dgm:bulletEnabled val="1"/>
        </dgm:presLayoutVars>
      </dgm:prSet>
      <dgm:spPr/>
      <dgm:t>
        <a:bodyPr/>
        <a:lstStyle/>
        <a:p>
          <a:endParaRPr lang="ga-IE"/>
        </a:p>
      </dgm:t>
    </dgm:pt>
    <dgm:pt modelId="{D44FD46B-4791-4D22-A0AC-F76DB4E0356F}" type="pres">
      <dgm:prSet presAssocID="{6D94C7C1-E4AD-422F-B3EF-004FAF404E41}" presName="sibTrans" presStyleCnt="0"/>
      <dgm:spPr/>
    </dgm:pt>
    <dgm:pt modelId="{6FF7559F-7B58-4458-8C95-FAC8663FEB64}" type="pres">
      <dgm:prSet presAssocID="{7E61694B-652A-4E48-9155-F847D81FF84D}" presName="node" presStyleLbl="node1" presStyleIdx="4" presStyleCnt="7" custScaleY="120982" custLinFactX="18869" custLinFactNeighborX="100000" custLinFactNeighborY="-44578">
        <dgm:presLayoutVars>
          <dgm:bulletEnabled val="1"/>
        </dgm:presLayoutVars>
      </dgm:prSet>
      <dgm:spPr/>
      <dgm:t>
        <a:bodyPr/>
        <a:lstStyle/>
        <a:p>
          <a:endParaRPr lang="ga-IE"/>
        </a:p>
      </dgm:t>
    </dgm:pt>
    <dgm:pt modelId="{BD2FCB20-FCF0-40BE-883B-C92EC97AFAC0}" type="pres">
      <dgm:prSet presAssocID="{0E686DBD-2357-4840-82BA-BE119477EBEA}" presName="sibTrans" presStyleCnt="0"/>
      <dgm:spPr/>
    </dgm:pt>
    <dgm:pt modelId="{F33ECD18-EB1B-4CC9-8DFE-AD5CF61034A4}" type="pres">
      <dgm:prSet presAssocID="{88A21C73-E3F2-40BC-B14D-54B9B6629ED2}" presName="node" presStyleLbl="node1" presStyleIdx="5" presStyleCnt="7" custScaleY="149462" custLinFactX="-4885" custLinFactNeighborX="-100000" custLinFactNeighborY="-43010">
        <dgm:presLayoutVars>
          <dgm:bulletEnabled val="1"/>
        </dgm:presLayoutVars>
      </dgm:prSet>
      <dgm:spPr/>
      <dgm:t>
        <a:bodyPr/>
        <a:lstStyle/>
        <a:p>
          <a:endParaRPr lang="ga-IE"/>
        </a:p>
      </dgm:t>
    </dgm:pt>
    <dgm:pt modelId="{A6020D83-DC20-4D56-AE33-27CF63C90532}" type="pres">
      <dgm:prSet presAssocID="{D053BE7D-AD02-4809-8DBB-9B480BCFAD75}" presName="sibTrans" presStyleCnt="0"/>
      <dgm:spPr/>
    </dgm:pt>
    <dgm:pt modelId="{E77CAFD8-99D7-4A74-BD1F-11296421068C}" type="pres">
      <dgm:prSet presAssocID="{E8855832-37B2-443D-91A1-AC7015237517}" presName="node" presStyleLbl="node1" presStyleIdx="6" presStyleCnt="7" custLinFactY="-133818" custLinFactNeighborX="-3862" custLinFactNeighborY="-200000">
        <dgm:presLayoutVars>
          <dgm:bulletEnabled val="1"/>
        </dgm:presLayoutVars>
      </dgm:prSet>
      <dgm:spPr/>
      <dgm:t>
        <a:bodyPr/>
        <a:lstStyle/>
        <a:p>
          <a:endParaRPr lang="ga-IE"/>
        </a:p>
      </dgm:t>
    </dgm:pt>
  </dgm:ptLst>
  <dgm:cxnLst>
    <dgm:cxn modelId="{1EC0DAFE-A13E-4CE7-B84E-48860EBBDEB8}" srcId="{18F501B3-8E32-4243-9775-C705C95C3B71}" destId="{C95B8EB4-B9AE-4AE7-B470-1A52C8DA7BF2}" srcOrd="2" destOrd="0" parTransId="{C9C6938B-BF6D-4A5C-A24B-5526C84FDCD2}" sibTransId="{D225B12D-F9C1-4B26-BE4B-5A14FCB820EE}"/>
    <dgm:cxn modelId="{58E743B1-7721-4666-9B9B-B4229B4201EB}" type="presOf" srcId="{40129F1C-B174-4426-AF45-C00C96DCAC5F}" destId="{7A112662-76C2-4AB4-8DD7-9BE77D5222B5}" srcOrd="0" destOrd="0" presId="urn:microsoft.com/office/officeart/2005/8/layout/default#1"/>
    <dgm:cxn modelId="{D25E29BD-D299-42A7-B5CB-8410BD7A3C72}" srcId="{18F501B3-8E32-4243-9775-C705C95C3B71}" destId="{E8855832-37B2-443D-91A1-AC7015237517}" srcOrd="6" destOrd="0" parTransId="{11540857-2B07-40D6-879E-6C5D8333BD5A}" sibTransId="{99F50395-C44E-4780-80A6-281A83AA8A13}"/>
    <dgm:cxn modelId="{0D17A634-1F71-4BF3-8F7B-F192C29947F2}" type="presOf" srcId="{E8855832-37B2-443D-91A1-AC7015237517}" destId="{E77CAFD8-99D7-4A74-BD1F-11296421068C}" srcOrd="0" destOrd="0" presId="urn:microsoft.com/office/officeart/2005/8/layout/default#1"/>
    <dgm:cxn modelId="{7CF5DF80-DDF7-446E-82D2-A552CC0B8EF1}" srcId="{18F501B3-8E32-4243-9775-C705C95C3B71}" destId="{ED001DA1-A1E5-4A8E-B5D7-624C0C5B8B82}" srcOrd="3" destOrd="0" parTransId="{0FDA9A8C-086D-405B-B017-EFADF0CA331D}" sibTransId="{6D94C7C1-E4AD-422F-B3EF-004FAF404E41}"/>
    <dgm:cxn modelId="{4A372247-9A85-4B3B-85BE-5F2AAE86D109}" srcId="{18F501B3-8E32-4243-9775-C705C95C3B71}" destId="{7E61694B-652A-4E48-9155-F847D81FF84D}" srcOrd="4" destOrd="0" parTransId="{B310D81B-DEE3-4244-80EC-D5848B87C66F}" sibTransId="{0E686DBD-2357-4840-82BA-BE119477EBEA}"/>
    <dgm:cxn modelId="{8635E789-5A35-4DEB-BF8F-45892ADB60AA}" srcId="{18F501B3-8E32-4243-9775-C705C95C3B71}" destId="{D77C2C43-FEE8-41C9-B408-89ACA87553B6}" srcOrd="0" destOrd="0" parTransId="{A38B3A35-0138-4200-9DDF-35DD1ED897C5}" sibTransId="{8D3D4608-765F-407D-8F73-975975729E61}"/>
    <dgm:cxn modelId="{09AA3099-B069-4527-8120-8F6D45ECA072}" type="presOf" srcId="{D77C2C43-FEE8-41C9-B408-89ACA87553B6}" destId="{1B163FB9-2C2B-42AE-84C8-1687F8DC34F7}" srcOrd="0" destOrd="0" presId="urn:microsoft.com/office/officeart/2005/8/layout/default#1"/>
    <dgm:cxn modelId="{D31CEAD9-647A-4C30-9AD4-ACE7CAD464C8}" srcId="{18F501B3-8E32-4243-9775-C705C95C3B71}" destId="{88A21C73-E3F2-40BC-B14D-54B9B6629ED2}" srcOrd="5" destOrd="0" parTransId="{D3E30949-7FD1-49B8-80D5-227F477B1614}" sibTransId="{D053BE7D-AD02-4809-8DBB-9B480BCFAD75}"/>
    <dgm:cxn modelId="{935E4B1C-7643-442F-8D18-9CD8E9AA3F17}" type="presOf" srcId="{C95B8EB4-B9AE-4AE7-B470-1A52C8DA7BF2}" destId="{89312D53-AB21-460D-A0DC-F989C97CCAA7}" srcOrd="0" destOrd="0" presId="urn:microsoft.com/office/officeart/2005/8/layout/default#1"/>
    <dgm:cxn modelId="{B3B11571-98A2-431E-92DE-25CCAB19FD81}" type="presOf" srcId="{88A21C73-E3F2-40BC-B14D-54B9B6629ED2}" destId="{F33ECD18-EB1B-4CC9-8DFE-AD5CF61034A4}" srcOrd="0" destOrd="0" presId="urn:microsoft.com/office/officeart/2005/8/layout/default#1"/>
    <dgm:cxn modelId="{6FE32CEB-1209-4567-A3F0-6C93A847C423}" srcId="{18F501B3-8E32-4243-9775-C705C95C3B71}" destId="{40129F1C-B174-4426-AF45-C00C96DCAC5F}" srcOrd="1" destOrd="0" parTransId="{65CDB608-B205-402D-8CF4-BC0BEB6EDFDE}" sibTransId="{595C872C-6DFB-4585-BBA3-666A5225A09D}"/>
    <dgm:cxn modelId="{3F5C896B-2473-47F6-B52A-F55DFB2BDF9B}" type="presOf" srcId="{ED001DA1-A1E5-4A8E-B5D7-624C0C5B8B82}" destId="{20E4B062-6D48-4A7C-A1BA-2E16131EA501}" srcOrd="0" destOrd="0" presId="urn:microsoft.com/office/officeart/2005/8/layout/default#1"/>
    <dgm:cxn modelId="{A5A2BFC1-FC0E-4FD7-A6A8-99EDB197F4DB}" type="presOf" srcId="{7E61694B-652A-4E48-9155-F847D81FF84D}" destId="{6FF7559F-7B58-4458-8C95-FAC8663FEB64}" srcOrd="0" destOrd="0" presId="urn:microsoft.com/office/officeart/2005/8/layout/default#1"/>
    <dgm:cxn modelId="{0B069FFC-8842-4868-98BF-D241B39176A7}" type="presOf" srcId="{18F501B3-8E32-4243-9775-C705C95C3B71}" destId="{B1FB0EF7-F336-4A6F-9D73-A66DA6FAB513}" srcOrd="0" destOrd="0" presId="urn:microsoft.com/office/officeart/2005/8/layout/default#1"/>
    <dgm:cxn modelId="{1A63BD69-420D-41F4-A7B4-47FAA6941763}" type="presParOf" srcId="{B1FB0EF7-F336-4A6F-9D73-A66DA6FAB513}" destId="{1B163FB9-2C2B-42AE-84C8-1687F8DC34F7}" srcOrd="0" destOrd="0" presId="urn:microsoft.com/office/officeart/2005/8/layout/default#1"/>
    <dgm:cxn modelId="{3562E20F-A3EF-4923-88AD-2AA744E3699F}" type="presParOf" srcId="{B1FB0EF7-F336-4A6F-9D73-A66DA6FAB513}" destId="{D144429F-6622-40F5-B293-902303B884A1}" srcOrd="1" destOrd="0" presId="urn:microsoft.com/office/officeart/2005/8/layout/default#1"/>
    <dgm:cxn modelId="{DBA181F3-4366-4517-AFDE-C94ABCC41411}" type="presParOf" srcId="{B1FB0EF7-F336-4A6F-9D73-A66DA6FAB513}" destId="{7A112662-76C2-4AB4-8DD7-9BE77D5222B5}" srcOrd="2" destOrd="0" presId="urn:microsoft.com/office/officeart/2005/8/layout/default#1"/>
    <dgm:cxn modelId="{CFDB9D0E-8111-41A6-B360-71AA7E17A858}" type="presParOf" srcId="{B1FB0EF7-F336-4A6F-9D73-A66DA6FAB513}" destId="{7882D030-6F31-4A48-BD32-A7AB02E6D97D}" srcOrd="3" destOrd="0" presId="urn:microsoft.com/office/officeart/2005/8/layout/default#1"/>
    <dgm:cxn modelId="{7E8FDC13-CCD7-4855-8F6E-0BF2471BD2BF}" type="presParOf" srcId="{B1FB0EF7-F336-4A6F-9D73-A66DA6FAB513}" destId="{89312D53-AB21-460D-A0DC-F989C97CCAA7}" srcOrd="4" destOrd="0" presId="urn:microsoft.com/office/officeart/2005/8/layout/default#1"/>
    <dgm:cxn modelId="{F4149D00-294B-45B1-91D6-92A55914E004}" type="presParOf" srcId="{B1FB0EF7-F336-4A6F-9D73-A66DA6FAB513}" destId="{D4A174D3-83AB-4931-9F86-57370D5B5895}" srcOrd="5" destOrd="0" presId="urn:microsoft.com/office/officeart/2005/8/layout/default#1"/>
    <dgm:cxn modelId="{81D5C85D-4EB9-4EFE-8ED1-E0031AC81421}" type="presParOf" srcId="{B1FB0EF7-F336-4A6F-9D73-A66DA6FAB513}" destId="{20E4B062-6D48-4A7C-A1BA-2E16131EA501}" srcOrd="6" destOrd="0" presId="urn:microsoft.com/office/officeart/2005/8/layout/default#1"/>
    <dgm:cxn modelId="{F66D3A59-D519-4C76-B849-0F69123824D2}" type="presParOf" srcId="{B1FB0EF7-F336-4A6F-9D73-A66DA6FAB513}" destId="{D44FD46B-4791-4D22-A0AC-F76DB4E0356F}" srcOrd="7" destOrd="0" presId="urn:microsoft.com/office/officeart/2005/8/layout/default#1"/>
    <dgm:cxn modelId="{A586458F-72DA-4502-AE70-F49A5884FBED}" type="presParOf" srcId="{B1FB0EF7-F336-4A6F-9D73-A66DA6FAB513}" destId="{6FF7559F-7B58-4458-8C95-FAC8663FEB64}" srcOrd="8" destOrd="0" presId="urn:microsoft.com/office/officeart/2005/8/layout/default#1"/>
    <dgm:cxn modelId="{359E7D67-F09A-43D8-9A1E-0B4276AF82AF}" type="presParOf" srcId="{B1FB0EF7-F336-4A6F-9D73-A66DA6FAB513}" destId="{BD2FCB20-FCF0-40BE-883B-C92EC97AFAC0}" srcOrd="9" destOrd="0" presId="urn:microsoft.com/office/officeart/2005/8/layout/default#1"/>
    <dgm:cxn modelId="{41A05224-824D-469E-B78B-777861C9FA3F}" type="presParOf" srcId="{B1FB0EF7-F336-4A6F-9D73-A66DA6FAB513}" destId="{F33ECD18-EB1B-4CC9-8DFE-AD5CF61034A4}" srcOrd="10" destOrd="0" presId="urn:microsoft.com/office/officeart/2005/8/layout/default#1"/>
    <dgm:cxn modelId="{A7F2F88A-94C8-4953-A3B2-D045CBC8093C}" type="presParOf" srcId="{B1FB0EF7-F336-4A6F-9D73-A66DA6FAB513}" destId="{A6020D83-DC20-4D56-AE33-27CF63C90532}" srcOrd="11" destOrd="0" presId="urn:microsoft.com/office/officeart/2005/8/layout/default#1"/>
    <dgm:cxn modelId="{B7782094-E849-40E0-AB3A-1A21D37E0284}" type="presParOf" srcId="{B1FB0EF7-F336-4A6F-9D73-A66DA6FAB513}" destId="{E77CAFD8-99D7-4A74-BD1F-11296421068C}" srcOrd="12" destOrd="0" presId="urn:microsoft.com/office/officeart/2005/8/layout/defaul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98083F-E4BF-4CFE-AE65-FC7E902B34B0}" type="doc">
      <dgm:prSet loTypeId="urn:microsoft.com/office/officeart/2008/layout/AlternatingHexagons" loCatId="list" qsTypeId="urn:microsoft.com/office/officeart/2005/8/quickstyle/simple1#1" qsCatId="simple" csTypeId="urn:microsoft.com/office/officeart/2005/8/colors/accent2_1" csCatId="accent2" phldr="1"/>
      <dgm:spPr/>
      <dgm:t>
        <a:bodyPr/>
        <a:lstStyle/>
        <a:p>
          <a:endParaRPr lang="en-IE"/>
        </a:p>
      </dgm:t>
    </dgm:pt>
    <dgm:pt modelId="{C05180D7-23F4-4377-8A12-FFF7BABA171D}" type="pres">
      <dgm:prSet presAssocID="{0F98083F-E4BF-4CFE-AE65-FC7E902B34B0}" presName="Name0" presStyleCnt="0">
        <dgm:presLayoutVars>
          <dgm:chMax/>
          <dgm:chPref/>
          <dgm:dir/>
          <dgm:animLvl val="lvl"/>
        </dgm:presLayoutVars>
      </dgm:prSet>
      <dgm:spPr/>
      <dgm:t>
        <a:bodyPr/>
        <a:lstStyle/>
        <a:p>
          <a:endParaRPr lang="en-IE"/>
        </a:p>
      </dgm:t>
    </dgm:pt>
  </dgm:ptLst>
  <dgm:cxnLst>
    <dgm:cxn modelId="{2C851FFC-EE4F-4928-BD4D-676D1C766116}" type="presOf" srcId="{0F98083F-E4BF-4CFE-AE65-FC7E902B34B0}" destId="{C05180D7-23F4-4377-8A12-FFF7BABA171D}" srcOrd="0"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8F501B3-8E32-4243-9775-C705C95C3B71}" type="doc">
      <dgm:prSet loTypeId="urn:microsoft.com/office/officeart/2005/8/layout/default#1" loCatId="list" qsTypeId="urn:microsoft.com/office/officeart/2005/8/quickstyle/simple1#2" qsCatId="simple" csTypeId="urn:microsoft.com/office/officeart/2005/8/colors/accent1_2#1" csCatId="accent1" phldr="1"/>
      <dgm:spPr/>
      <dgm:t>
        <a:bodyPr/>
        <a:lstStyle/>
        <a:p>
          <a:endParaRPr lang="ga-IE"/>
        </a:p>
      </dgm:t>
    </dgm:pt>
    <dgm:pt modelId="{E8855832-37B2-443D-91A1-AC7015237517}">
      <dgm:prSet phldrT="[Text]"/>
      <dgm:spPr/>
      <dgm:t>
        <a:bodyPr/>
        <a:lstStyle/>
        <a:p>
          <a:r>
            <a:rPr lang="en-IE" dirty="0" smtClean="0"/>
            <a:t>Business</a:t>
          </a:r>
        </a:p>
        <a:p>
          <a:r>
            <a:rPr lang="en-IE" dirty="0" smtClean="0"/>
            <a:t>Case</a:t>
          </a:r>
          <a:endParaRPr lang="ga-IE" dirty="0"/>
        </a:p>
      </dgm:t>
    </dgm:pt>
    <dgm:pt modelId="{11540857-2B07-40D6-879E-6C5D8333BD5A}" type="parTrans" cxnId="{D25E29BD-D299-42A7-B5CB-8410BD7A3C72}">
      <dgm:prSet/>
      <dgm:spPr/>
      <dgm:t>
        <a:bodyPr/>
        <a:lstStyle/>
        <a:p>
          <a:endParaRPr lang="ga-IE"/>
        </a:p>
      </dgm:t>
    </dgm:pt>
    <dgm:pt modelId="{99F50395-C44E-4780-80A6-281A83AA8A13}" type="sibTrans" cxnId="{D25E29BD-D299-42A7-B5CB-8410BD7A3C72}">
      <dgm:prSet/>
      <dgm:spPr/>
      <dgm:t>
        <a:bodyPr/>
        <a:lstStyle/>
        <a:p>
          <a:endParaRPr lang="ga-IE"/>
        </a:p>
      </dgm:t>
    </dgm:pt>
    <dgm:pt modelId="{B1FB0EF7-F336-4A6F-9D73-A66DA6FAB513}" type="pres">
      <dgm:prSet presAssocID="{18F501B3-8E32-4243-9775-C705C95C3B71}" presName="diagram" presStyleCnt="0">
        <dgm:presLayoutVars>
          <dgm:dir/>
          <dgm:resizeHandles val="exact"/>
        </dgm:presLayoutVars>
      </dgm:prSet>
      <dgm:spPr/>
      <dgm:t>
        <a:bodyPr/>
        <a:lstStyle/>
        <a:p>
          <a:endParaRPr lang="ga-IE"/>
        </a:p>
      </dgm:t>
    </dgm:pt>
    <dgm:pt modelId="{E77CAFD8-99D7-4A74-BD1F-11296421068C}" type="pres">
      <dgm:prSet presAssocID="{E8855832-37B2-443D-91A1-AC7015237517}" presName="node" presStyleLbl="node1" presStyleIdx="0" presStyleCnt="1" custScaleX="42623" custScaleY="58471" custLinFactNeighborX="-22951" custLinFactNeighborY="-1913">
        <dgm:presLayoutVars>
          <dgm:bulletEnabled val="1"/>
        </dgm:presLayoutVars>
      </dgm:prSet>
      <dgm:spPr/>
      <dgm:t>
        <a:bodyPr/>
        <a:lstStyle/>
        <a:p>
          <a:endParaRPr lang="ga-IE"/>
        </a:p>
      </dgm:t>
    </dgm:pt>
  </dgm:ptLst>
  <dgm:cxnLst>
    <dgm:cxn modelId="{933236F4-3D1E-46A1-8867-9A128C350E1A}" type="presOf" srcId="{18F501B3-8E32-4243-9775-C705C95C3B71}" destId="{B1FB0EF7-F336-4A6F-9D73-A66DA6FAB513}" srcOrd="0" destOrd="0" presId="urn:microsoft.com/office/officeart/2005/8/layout/default#1"/>
    <dgm:cxn modelId="{D25E29BD-D299-42A7-B5CB-8410BD7A3C72}" srcId="{18F501B3-8E32-4243-9775-C705C95C3B71}" destId="{E8855832-37B2-443D-91A1-AC7015237517}" srcOrd="0" destOrd="0" parTransId="{11540857-2B07-40D6-879E-6C5D8333BD5A}" sibTransId="{99F50395-C44E-4780-80A6-281A83AA8A13}"/>
    <dgm:cxn modelId="{9D7DD998-3BD8-4095-A55F-0A0A120FD807}" type="presOf" srcId="{E8855832-37B2-443D-91A1-AC7015237517}" destId="{E77CAFD8-99D7-4A74-BD1F-11296421068C}" srcOrd="0" destOrd="0" presId="urn:microsoft.com/office/officeart/2005/8/layout/default#1"/>
    <dgm:cxn modelId="{111735EC-0EAA-46A1-B25C-5E7733BFE6AD}" type="presParOf" srcId="{B1FB0EF7-F336-4A6F-9D73-A66DA6FAB513}" destId="{E77CAFD8-99D7-4A74-BD1F-11296421068C}" srcOrd="0" destOrd="0" presId="urn:microsoft.com/office/officeart/2005/8/layout/defaul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63FB9-2C2B-42AE-84C8-1687F8DC34F7}">
      <dsp:nvSpPr>
        <dsp:cNvPr id="0" name=""/>
        <dsp:cNvSpPr/>
      </dsp:nvSpPr>
      <dsp:spPr>
        <a:xfrm>
          <a:off x="3149518" y="4483325"/>
          <a:ext cx="2406431" cy="172460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IE" sz="2800" b="1" kern="1200" dirty="0" smtClean="0"/>
            <a:t>Better Use of the Talent Pool</a:t>
          </a:r>
          <a:endParaRPr lang="ga-IE" sz="2800" b="1" kern="1200" dirty="0"/>
        </a:p>
      </dsp:txBody>
      <dsp:txXfrm>
        <a:off x="3149518" y="4483325"/>
        <a:ext cx="2406431" cy="1724602"/>
      </dsp:txXfrm>
    </dsp:sp>
    <dsp:sp modelId="{7A112662-76C2-4AB4-8DD7-9BE77D5222B5}">
      <dsp:nvSpPr>
        <dsp:cNvPr id="0" name=""/>
        <dsp:cNvSpPr/>
      </dsp:nvSpPr>
      <dsp:spPr>
        <a:xfrm>
          <a:off x="5773563" y="4019868"/>
          <a:ext cx="2779644" cy="23956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endParaRPr lang="en-IE" sz="1200" kern="1200" dirty="0" smtClean="0"/>
        </a:p>
        <a:p>
          <a:pPr lvl="0" algn="ctr" defTabSz="533400">
            <a:lnSpc>
              <a:spcPct val="90000"/>
            </a:lnSpc>
            <a:spcBef>
              <a:spcPct val="0"/>
            </a:spcBef>
            <a:spcAft>
              <a:spcPct val="35000"/>
            </a:spcAft>
          </a:pPr>
          <a:r>
            <a:rPr lang="en-IE" sz="2800" b="1" kern="1200" dirty="0" smtClean="0">
              <a:solidFill>
                <a:schemeClr val="bg1"/>
              </a:solidFill>
            </a:rPr>
            <a:t>Avoiding Group</a:t>
          </a:r>
        </a:p>
        <a:p>
          <a:pPr lvl="0" algn="ctr" defTabSz="533400">
            <a:lnSpc>
              <a:spcPct val="90000"/>
            </a:lnSpc>
            <a:spcBef>
              <a:spcPct val="0"/>
            </a:spcBef>
            <a:spcAft>
              <a:spcPct val="35000"/>
            </a:spcAft>
          </a:pPr>
          <a:r>
            <a:rPr lang="en-IE" sz="2800" b="1" kern="1200" dirty="0" smtClean="0">
              <a:solidFill>
                <a:schemeClr val="bg1"/>
              </a:solidFill>
            </a:rPr>
            <a:t>Think / </a:t>
          </a:r>
          <a:r>
            <a:rPr lang="ga-IE" sz="2800" b="1" kern="1200" dirty="0" smtClean="0">
              <a:solidFill>
                <a:schemeClr val="bg1"/>
              </a:solidFill>
            </a:rPr>
            <a:t>Better Decision</a:t>
          </a:r>
        </a:p>
        <a:p>
          <a:pPr lvl="0" algn="ctr" defTabSz="533400">
            <a:lnSpc>
              <a:spcPct val="90000"/>
            </a:lnSpc>
            <a:spcBef>
              <a:spcPct val="0"/>
            </a:spcBef>
            <a:spcAft>
              <a:spcPct val="35000"/>
            </a:spcAft>
          </a:pPr>
          <a:r>
            <a:rPr lang="ga-IE" sz="2800" b="1" kern="1200" dirty="0" smtClean="0">
              <a:solidFill>
                <a:schemeClr val="bg1"/>
              </a:solidFill>
            </a:rPr>
            <a:t>Making</a:t>
          </a:r>
        </a:p>
        <a:p>
          <a:pPr lvl="0" algn="ctr" defTabSz="533400">
            <a:lnSpc>
              <a:spcPct val="90000"/>
            </a:lnSpc>
            <a:spcBef>
              <a:spcPct val="0"/>
            </a:spcBef>
            <a:spcAft>
              <a:spcPct val="35000"/>
            </a:spcAft>
          </a:pPr>
          <a:endParaRPr lang="ga-IE" sz="1200" kern="1200" dirty="0"/>
        </a:p>
      </dsp:txBody>
      <dsp:txXfrm>
        <a:off x="5773563" y="4019868"/>
        <a:ext cx="2779644" cy="2395607"/>
      </dsp:txXfrm>
    </dsp:sp>
    <dsp:sp modelId="{89312D53-AB21-460D-A0DC-F989C97CCAA7}">
      <dsp:nvSpPr>
        <dsp:cNvPr id="0" name=""/>
        <dsp:cNvSpPr/>
      </dsp:nvSpPr>
      <dsp:spPr>
        <a:xfrm>
          <a:off x="176949" y="2159744"/>
          <a:ext cx="2753077" cy="199201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IE" sz="2800" b="1" kern="1200" dirty="0" smtClean="0"/>
            <a:t>Improving</a:t>
          </a:r>
        </a:p>
        <a:p>
          <a:pPr lvl="0" algn="ctr" defTabSz="1244600">
            <a:lnSpc>
              <a:spcPct val="90000"/>
            </a:lnSpc>
            <a:spcBef>
              <a:spcPct val="0"/>
            </a:spcBef>
            <a:spcAft>
              <a:spcPct val="35000"/>
            </a:spcAft>
          </a:pPr>
          <a:r>
            <a:rPr lang="en-IE" sz="2800" b="1" kern="1200" dirty="0" smtClean="0"/>
            <a:t>Corporate </a:t>
          </a:r>
        </a:p>
        <a:p>
          <a:pPr lvl="0" algn="ctr" defTabSz="1244600">
            <a:lnSpc>
              <a:spcPct val="90000"/>
            </a:lnSpc>
            <a:spcBef>
              <a:spcPct val="0"/>
            </a:spcBef>
            <a:spcAft>
              <a:spcPct val="35000"/>
            </a:spcAft>
          </a:pPr>
          <a:r>
            <a:rPr lang="en-IE" sz="2800" b="1" kern="1200" dirty="0" smtClean="0"/>
            <a:t>Performance</a:t>
          </a:r>
          <a:endParaRPr lang="ga-IE" sz="2800" b="1" kern="1200" dirty="0"/>
        </a:p>
      </dsp:txBody>
      <dsp:txXfrm>
        <a:off x="176949" y="2159744"/>
        <a:ext cx="2753077" cy="1992019"/>
      </dsp:txXfrm>
    </dsp:sp>
    <dsp:sp modelId="{20E4B062-6D48-4A7C-A1BA-2E16131EA501}">
      <dsp:nvSpPr>
        <dsp:cNvPr id="0" name=""/>
        <dsp:cNvSpPr/>
      </dsp:nvSpPr>
      <dsp:spPr>
        <a:xfrm>
          <a:off x="216030" y="4460775"/>
          <a:ext cx="2406431" cy="201994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IE" sz="3100" b="1" kern="1200" dirty="0" smtClean="0"/>
            <a:t>Mirroring the Market</a:t>
          </a:r>
          <a:endParaRPr lang="ga-IE" sz="3100" b="1" kern="1200" dirty="0"/>
        </a:p>
      </dsp:txBody>
      <dsp:txXfrm>
        <a:off x="216030" y="4460775"/>
        <a:ext cx="2406431" cy="2019944"/>
      </dsp:txXfrm>
    </dsp:sp>
    <dsp:sp modelId="{6FF7559F-7B58-4458-8C95-FAC8663FEB64}">
      <dsp:nvSpPr>
        <dsp:cNvPr id="0" name=""/>
        <dsp:cNvSpPr/>
      </dsp:nvSpPr>
      <dsp:spPr>
        <a:xfrm>
          <a:off x="6049773" y="2199186"/>
          <a:ext cx="2406431" cy="174680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IE" sz="3100" b="1" i="0" kern="1200" dirty="0" smtClean="0">
              <a:effectLst>
                <a:outerShdw blurRad="38100" dist="38100" dir="2700000" algn="tl">
                  <a:srgbClr val="000000">
                    <a:alpha val="43137"/>
                  </a:srgbClr>
                </a:outerShdw>
              </a:effectLst>
            </a:rPr>
            <a:t>Improving Corporate </a:t>
          </a:r>
        </a:p>
        <a:p>
          <a:pPr lvl="0" algn="ctr" defTabSz="1377950">
            <a:lnSpc>
              <a:spcPct val="90000"/>
            </a:lnSpc>
            <a:spcBef>
              <a:spcPct val="0"/>
            </a:spcBef>
            <a:spcAft>
              <a:spcPct val="35000"/>
            </a:spcAft>
          </a:pPr>
          <a:r>
            <a:rPr lang="en-IE" sz="3100" b="1" i="0" kern="1200" dirty="0" smtClean="0">
              <a:effectLst>
                <a:outerShdw blurRad="38100" dist="38100" dir="2700000" algn="tl">
                  <a:srgbClr val="000000">
                    <a:alpha val="43137"/>
                  </a:srgbClr>
                </a:outerShdw>
              </a:effectLst>
            </a:rPr>
            <a:t>Reputation</a:t>
          </a:r>
          <a:endParaRPr lang="ga-IE" sz="3100" b="1" i="0" kern="1200" dirty="0">
            <a:effectLst>
              <a:outerShdw blurRad="38100" dist="38100" dir="2700000" algn="tl">
                <a:srgbClr val="000000">
                  <a:alpha val="43137"/>
                </a:srgbClr>
              </a:outerShdw>
            </a:effectLst>
          </a:endParaRPr>
        </a:p>
      </dsp:txBody>
      <dsp:txXfrm>
        <a:off x="6049773" y="2199186"/>
        <a:ext cx="2406431" cy="1746809"/>
      </dsp:txXfrm>
    </dsp:sp>
    <dsp:sp modelId="{F33ECD18-EB1B-4CC9-8DFE-AD5CF61034A4}">
      <dsp:nvSpPr>
        <dsp:cNvPr id="0" name=""/>
        <dsp:cNvSpPr/>
      </dsp:nvSpPr>
      <dsp:spPr>
        <a:xfrm>
          <a:off x="3312361" y="2016220"/>
          <a:ext cx="2406431" cy="21580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IE" sz="2400" b="1" kern="1200" dirty="0" smtClean="0">
              <a:effectLst>
                <a:outerShdw blurRad="38100" dist="38100" dir="2700000" algn="tl">
                  <a:srgbClr val="000000">
                    <a:alpha val="43137"/>
                  </a:srgbClr>
                </a:outerShdw>
              </a:effectLst>
            </a:rPr>
            <a:t>Improving Corporate Governance</a:t>
          </a:r>
        </a:p>
        <a:p>
          <a:pPr lvl="0" algn="ctr" defTabSz="1066800">
            <a:lnSpc>
              <a:spcPct val="90000"/>
            </a:lnSpc>
            <a:spcBef>
              <a:spcPct val="0"/>
            </a:spcBef>
            <a:spcAft>
              <a:spcPct val="35000"/>
            </a:spcAft>
          </a:pPr>
          <a:r>
            <a:rPr lang="en-IE" sz="2400" b="1" kern="1200" dirty="0" smtClean="0">
              <a:effectLst>
                <a:outerShdw blurRad="38100" dist="38100" dir="2700000" algn="tl">
                  <a:srgbClr val="000000">
                    <a:alpha val="43137"/>
                  </a:srgbClr>
                </a:outerShdw>
              </a:effectLst>
            </a:rPr>
            <a:t>&amp; Ethics</a:t>
          </a:r>
          <a:endParaRPr lang="ga-IE" sz="2400" b="1" kern="1200" dirty="0">
            <a:effectLst>
              <a:outerShdw blurRad="38100" dist="38100" dir="2700000" algn="tl">
                <a:srgbClr val="000000">
                  <a:alpha val="43137"/>
                </a:srgbClr>
              </a:outerShdw>
            </a:effectLst>
          </a:endParaRPr>
        </a:p>
      </dsp:txBody>
      <dsp:txXfrm>
        <a:off x="3312361" y="2016220"/>
        <a:ext cx="2406431" cy="2158020"/>
      </dsp:txXfrm>
    </dsp:sp>
    <dsp:sp modelId="{E77CAFD8-99D7-4A74-BD1F-11296421068C}">
      <dsp:nvSpPr>
        <dsp:cNvPr id="0" name=""/>
        <dsp:cNvSpPr/>
      </dsp:nvSpPr>
      <dsp:spPr>
        <a:xfrm>
          <a:off x="3096335" y="216026"/>
          <a:ext cx="2406431" cy="1443858"/>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IE" sz="3100" kern="1200" dirty="0" smtClean="0"/>
            <a:t>Business</a:t>
          </a:r>
        </a:p>
        <a:p>
          <a:pPr lvl="0" algn="ctr" defTabSz="1377950">
            <a:lnSpc>
              <a:spcPct val="90000"/>
            </a:lnSpc>
            <a:spcBef>
              <a:spcPct val="0"/>
            </a:spcBef>
            <a:spcAft>
              <a:spcPct val="35000"/>
            </a:spcAft>
          </a:pPr>
          <a:r>
            <a:rPr lang="en-IE" sz="3100" kern="1200" dirty="0" smtClean="0"/>
            <a:t>Case</a:t>
          </a:r>
          <a:endParaRPr lang="ga-IE" sz="3100" kern="1200" dirty="0"/>
        </a:p>
      </dsp:txBody>
      <dsp:txXfrm>
        <a:off x="3096335" y="216026"/>
        <a:ext cx="2406431" cy="14438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CAFD8-99D7-4A74-BD1F-11296421068C}">
      <dsp:nvSpPr>
        <dsp:cNvPr id="0" name=""/>
        <dsp:cNvSpPr/>
      </dsp:nvSpPr>
      <dsp:spPr>
        <a:xfrm>
          <a:off x="504037" y="1598527"/>
          <a:ext cx="3744420" cy="308199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IE" sz="6500" kern="1200" dirty="0" smtClean="0"/>
            <a:t>Business</a:t>
          </a:r>
        </a:p>
        <a:p>
          <a:pPr lvl="0" algn="ctr" defTabSz="2889250">
            <a:lnSpc>
              <a:spcPct val="90000"/>
            </a:lnSpc>
            <a:spcBef>
              <a:spcPct val="0"/>
            </a:spcBef>
            <a:spcAft>
              <a:spcPct val="35000"/>
            </a:spcAft>
          </a:pPr>
          <a:r>
            <a:rPr lang="en-IE" sz="6500" kern="1200" dirty="0" smtClean="0"/>
            <a:t>Case</a:t>
          </a:r>
          <a:endParaRPr lang="ga-IE" sz="6500" kern="1200" dirty="0"/>
        </a:p>
      </dsp:txBody>
      <dsp:txXfrm>
        <a:off x="504037" y="1598527"/>
        <a:ext cx="3744420" cy="3081997"/>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ga-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F47E1B-160D-4594-8AD3-B52C37F692CB}" type="datetimeFigureOut">
              <a:rPr lang="ga-IE" smtClean="0"/>
              <a:t>31/03/2014</a:t>
            </a:fld>
            <a:endParaRPr lang="ga-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ga-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ga-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ga-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E0776A-997F-468A-B301-10F261A02AE0}" type="slidenum">
              <a:rPr lang="ga-IE" smtClean="0"/>
              <a:t>‹#›</a:t>
            </a:fld>
            <a:endParaRPr lang="ga-IE"/>
          </a:p>
        </p:txBody>
      </p:sp>
    </p:spTree>
    <p:extLst>
      <p:ext uri="{BB962C8B-B14F-4D97-AF65-F5344CB8AC3E}">
        <p14:creationId xmlns:p14="http://schemas.microsoft.com/office/powerpoint/2010/main" val="1208187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2150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GB"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2150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xfrm>
            <a:off x="1143000" y="685800"/>
            <a:ext cx="4573588" cy="3429000"/>
          </a:xfrm>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ga-IE" dirty="0" smtClean="0"/>
          </a:p>
        </p:txBody>
      </p:sp>
      <p:sp>
        <p:nvSpPr>
          <p:cNvPr id="4" name="Slide Number Placeholder 3"/>
          <p:cNvSpPr>
            <a:spLocks noGrp="1"/>
          </p:cNvSpPr>
          <p:nvPr>
            <p:ph type="sldNum" sz="quarter" idx="5"/>
          </p:nvPr>
        </p:nvSpPr>
        <p:spPr/>
        <p:txBody>
          <a:bodyPr/>
          <a:lstStyle/>
          <a:p>
            <a:pPr>
              <a:defRPr/>
            </a:pPr>
            <a:fld id="{B5CA7B4B-24F8-4FCE-B027-0D102C2752F1}" type="slidenum">
              <a:rPr lang="en-IE" smtClean="0"/>
              <a:pPr>
                <a:defRPr/>
              </a:pPr>
              <a:t>19</a:t>
            </a:fld>
            <a:endParaRPr lang="en-IE"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ga-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ga-IE"/>
          </a:p>
        </p:txBody>
      </p:sp>
      <p:sp>
        <p:nvSpPr>
          <p:cNvPr id="4" name="Date Placeholder 3"/>
          <p:cNvSpPr>
            <a:spLocks noGrp="1"/>
          </p:cNvSpPr>
          <p:nvPr>
            <p:ph type="dt" sz="half" idx="10"/>
          </p:nvPr>
        </p:nvSpPr>
        <p:spPr/>
        <p:txBody>
          <a:bodyPr/>
          <a:lstStyle/>
          <a:p>
            <a:fld id="{9DE9D85C-43AC-473A-BE6D-FEBAD770B082}" type="datetimeFigureOut">
              <a:rPr lang="ga-IE" smtClean="0"/>
              <a:t>31/03/2014</a:t>
            </a:fld>
            <a:endParaRPr lang="ga-IE"/>
          </a:p>
        </p:txBody>
      </p:sp>
      <p:sp>
        <p:nvSpPr>
          <p:cNvPr id="5" name="Footer Placeholder 4"/>
          <p:cNvSpPr>
            <a:spLocks noGrp="1"/>
          </p:cNvSpPr>
          <p:nvPr>
            <p:ph type="ftr" sz="quarter" idx="11"/>
          </p:nvPr>
        </p:nvSpPr>
        <p:spPr/>
        <p:txBody>
          <a:bodyPr/>
          <a:lstStyle/>
          <a:p>
            <a:endParaRPr lang="ga-IE"/>
          </a:p>
        </p:txBody>
      </p:sp>
      <p:sp>
        <p:nvSpPr>
          <p:cNvPr id="6" name="Slide Number Placeholder 5"/>
          <p:cNvSpPr>
            <a:spLocks noGrp="1"/>
          </p:cNvSpPr>
          <p:nvPr>
            <p:ph type="sldNum" sz="quarter" idx="12"/>
          </p:nvPr>
        </p:nvSpPr>
        <p:spPr/>
        <p:txBody>
          <a:bodyPr/>
          <a:lstStyle/>
          <a:p>
            <a:fld id="{03823850-EE67-4CCC-B16C-A4A44F71CA7A}" type="slidenum">
              <a:rPr lang="ga-IE" smtClean="0"/>
              <a:t>‹#›</a:t>
            </a:fld>
            <a:endParaRPr lang="ga-IE"/>
          </a:p>
        </p:txBody>
      </p:sp>
    </p:spTree>
    <p:extLst>
      <p:ext uri="{BB962C8B-B14F-4D97-AF65-F5344CB8AC3E}">
        <p14:creationId xmlns:p14="http://schemas.microsoft.com/office/powerpoint/2010/main" val="148495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ga-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ga-IE"/>
          </a:p>
        </p:txBody>
      </p:sp>
      <p:sp>
        <p:nvSpPr>
          <p:cNvPr id="4" name="Date Placeholder 3"/>
          <p:cNvSpPr>
            <a:spLocks noGrp="1"/>
          </p:cNvSpPr>
          <p:nvPr>
            <p:ph type="dt" sz="half" idx="10"/>
          </p:nvPr>
        </p:nvSpPr>
        <p:spPr/>
        <p:txBody>
          <a:bodyPr/>
          <a:lstStyle/>
          <a:p>
            <a:fld id="{9DE9D85C-43AC-473A-BE6D-FEBAD770B082}" type="datetimeFigureOut">
              <a:rPr lang="ga-IE" smtClean="0"/>
              <a:t>31/03/2014</a:t>
            </a:fld>
            <a:endParaRPr lang="ga-IE"/>
          </a:p>
        </p:txBody>
      </p:sp>
      <p:sp>
        <p:nvSpPr>
          <p:cNvPr id="5" name="Footer Placeholder 4"/>
          <p:cNvSpPr>
            <a:spLocks noGrp="1"/>
          </p:cNvSpPr>
          <p:nvPr>
            <p:ph type="ftr" sz="quarter" idx="11"/>
          </p:nvPr>
        </p:nvSpPr>
        <p:spPr/>
        <p:txBody>
          <a:bodyPr/>
          <a:lstStyle/>
          <a:p>
            <a:endParaRPr lang="ga-IE"/>
          </a:p>
        </p:txBody>
      </p:sp>
      <p:sp>
        <p:nvSpPr>
          <p:cNvPr id="6" name="Slide Number Placeholder 5"/>
          <p:cNvSpPr>
            <a:spLocks noGrp="1"/>
          </p:cNvSpPr>
          <p:nvPr>
            <p:ph type="sldNum" sz="quarter" idx="12"/>
          </p:nvPr>
        </p:nvSpPr>
        <p:spPr/>
        <p:txBody>
          <a:bodyPr/>
          <a:lstStyle/>
          <a:p>
            <a:fld id="{03823850-EE67-4CCC-B16C-A4A44F71CA7A}" type="slidenum">
              <a:rPr lang="ga-IE" smtClean="0"/>
              <a:t>‹#›</a:t>
            </a:fld>
            <a:endParaRPr lang="ga-IE"/>
          </a:p>
        </p:txBody>
      </p:sp>
    </p:spTree>
    <p:extLst>
      <p:ext uri="{BB962C8B-B14F-4D97-AF65-F5344CB8AC3E}">
        <p14:creationId xmlns:p14="http://schemas.microsoft.com/office/powerpoint/2010/main" val="1909028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ga-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ga-IE"/>
          </a:p>
        </p:txBody>
      </p:sp>
      <p:sp>
        <p:nvSpPr>
          <p:cNvPr id="4" name="Date Placeholder 3"/>
          <p:cNvSpPr>
            <a:spLocks noGrp="1"/>
          </p:cNvSpPr>
          <p:nvPr>
            <p:ph type="dt" sz="half" idx="10"/>
          </p:nvPr>
        </p:nvSpPr>
        <p:spPr/>
        <p:txBody>
          <a:bodyPr/>
          <a:lstStyle/>
          <a:p>
            <a:fld id="{9DE9D85C-43AC-473A-BE6D-FEBAD770B082}" type="datetimeFigureOut">
              <a:rPr lang="ga-IE" smtClean="0"/>
              <a:t>31/03/2014</a:t>
            </a:fld>
            <a:endParaRPr lang="ga-IE"/>
          </a:p>
        </p:txBody>
      </p:sp>
      <p:sp>
        <p:nvSpPr>
          <p:cNvPr id="5" name="Footer Placeholder 4"/>
          <p:cNvSpPr>
            <a:spLocks noGrp="1"/>
          </p:cNvSpPr>
          <p:nvPr>
            <p:ph type="ftr" sz="quarter" idx="11"/>
          </p:nvPr>
        </p:nvSpPr>
        <p:spPr/>
        <p:txBody>
          <a:bodyPr/>
          <a:lstStyle/>
          <a:p>
            <a:endParaRPr lang="ga-IE"/>
          </a:p>
        </p:txBody>
      </p:sp>
      <p:sp>
        <p:nvSpPr>
          <p:cNvPr id="6" name="Slide Number Placeholder 5"/>
          <p:cNvSpPr>
            <a:spLocks noGrp="1"/>
          </p:cNvSpPr>
          <p:nvPr>
            <p:ph type="sldNum" sz="quarter" idx="12"/>
          </p:nvPr>
        </p:nvSpPr>
        <p:spPr/>
        <p:txBody>
          <a:bodyPr/>
          <a:lstStyle/>
          <a:p>
            <a:fld id="{03823850-EE67-4CCC-B16C-A4A44F71CA7A}" type="slidenum">
              <a:rPr lang="ga-IE" smtClean="0"/>
              <a:t>‹#›</a:t>
            </a:fld>
            <a:endParaRPr lang="ga-IE"/>
          </a:p>
        </p:txBody>
      </p:sp>
    </p:spTree>
    <p:extLst>
      <p:ext uri="{BB962C8B-B14F-4D97-AF65-F5344CB8AC3E}">
        <p14:creationId xmlns:p14="http://schemas.microsoft.com/office/powerpoint/2010/main" val="4291852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ga-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ga-IE"/>
          </a:p>
        </p:txBody>
      </p:sp>
      <p:sp>
        <p:nvSpPr>
          <p:cNvPr id="4" name="Date Placeholder 3"/>
          <p:cNvSpPr>
            <a:spLocks noGrp="1"/>
          </p:cNvSpPr>
          <p:nvPr>
            <p:ph type="dt" sz="half" idx="10"/>
          </p:nvPr>
        </p:nvSpPr>
        <p:spPr/>
        <p:txBody>
          <a:bodyPr/>
          <a:lstStyle/>
          <a:p>
            <a:fld id="{9DE9D85C-43AC-473A-BE6D-FEBAD770B082}" type="datetimeFigureOut">
              <a:rPr lang="ga-IE" smtClean="0"/>
              <a:t>31/03/2014</a:t>
            </a:fld>
            <a:endParaRPr lang="ga-IE"/>
          </a:p>
        </p:txBody>
      </p:sp>
      <p:sp>
        <p:nvSpPr>
          <p:cNvPr id="5" name="Footer Placeholder 4"/>
          <p:cNvSpPr>
            <a:spLocks noGrp="1"/>
          </p:cNvSpPr>
          <p:nvPr>
            <p:ph type="ftr" sz="quarter" idx="11"/>
          </p:nvPr>
        </p:nvSpPr>
        <p:spPr/>
        <p:txBody>
          <a:bodyPr/>
          <a:lstStyle/>
          <a:p>
            <a:endParaRPr lang="ga-IE"/>
          </a:p>
        </p:txBody>
      </p:sp>
      <p:sp>
        <p:nvSpPr>
          <p:cNvPr id="6" name="Slide Number Placeholder 5"/>
          <p:cNvSpPr>
            <a:spLocks noGrp="1"/>
          </p:cNvSpPr>
          <p:nvPr>
            <p:ph type="sldNum" sz="quarter" idx="12"/>
          </p:nvPr>
        </p:nvSpPr>
        <p:spPr/>
        <p:txBody>
          <a:bodyPr/>
          <a:lstStyle/>
          <a:p>
            <a:fld id="{03823850-EE67-4CCC-B16C-A4A44F71CA7A}" type="slidenum">
              <a:rPr lang="ga-IE" smtClean="0"/>
              <a:t>‹#›</a:t>
            </a:fld>
            <a:endParaRPr lang="ga-IE"/>
          </a:p>
        </p:txBody>
      </p:sp>
    </p:spTree>
    <p:extLst>
      <p:ext uri="{BB962C8B-B14F-4D97-AF65-F5344CB8AC3E}">
        <p14:creationId xmlns:p14="http://schemas.microsoft.com/office/powerpoint/2010/main" val="360910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ga-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E9D85C-43AC-473A-BE6D-FEBAD770B082}" type="datetimeFigureOut">
              <a:rPr lang="ga-IE" smtClean="0"/>
              <a:t>31/03/2014</a:t>
            </a:fld>
            <a:endParaRPr lang="ga-IE"/>
          </a:p>
        </p:txBody>
      </p:sp>
      <p:sp>
        <p:nvSpPr>
          <p:cNvPr id="5" name="Footer Placeholder 4"/>
          <p:cNvSpPr>
            <a:spLocks noGrp="1"/>
          </p:cNvSpPr>
          <p:nvPr>
            <p:ph type="ftr" sz="quarter" idx="11"/>
          </p:nvPr>
        </p:nvSpPr>
        <p:spPr/>
        <p:txBody>
          <a:bodyPr/>
          <a:lstStyle/>
          <a:p>
            <a:endParaRPr lang="ga-IE"/>
          </a:p>
        </p:txBody>
      </p:sp>
      <p:sp>
        <p:nvSpPr>
          <p:cNvPr id="6" name="Slide Number Placeholder 5"/>
          <p:cNvSpPr>
            <a:spLocks noGrp="1"/>
          </p:cNvSpPr>
          <p:nvPr>
            <p:ph type="sldNum" sz="quarter" idx="12"/>
          </p:nvPr>
        </p:nvSpPr>
        <p:spPr/>
        <p:txBody>
          <a:bodyPr/>
          <a:lstStyle/>
          <a:p>
            <a:fld id="{03823850-EE67-4CCC-B16C-A4A44F71CA7A}" type="slidenum">
              <a:rPr lang="ga-IE" smtClean="0"/>
              <a:t>‹#›</a:t>
            </a:fld>
            <a:endParaRPr lang="ga-IE"/>
          </a:p>
        </p:txBody>
      </p:sp>
    </p:spTree>
    <p:extLst>
      <p:ext uri="{BB962C8B-B14F-4D97-AF65-F5344CB8AC3E}">
        <p14:creationId xmlns:p14="http://schemas.microsoft.com/office/powerpoint/2010/main" val="3447410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ga-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ga-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ga-IE"/>
          </a:p>
        </p:txBody>
      </p:sp>
      <p:sp>
        <p:nvSpPr>
          <p:cNvPr id="5" name="Date Placeholder 4"/>
          <p:cNvSpPr>
            <a:spLocks noGrp="1"/>
          </p:cNvSpPr>
          <p:nvPr>
            <p:ph type="dt" sz="half" idx="10"/>
          </p:nvPr>
        </p:nvSpPr>
        <p:spPr/>
        <p:txBody>
          <a:bodyPr/>
          <a:lstStyle/>
          <a:p>
            <a:fld id="{9DE9D85C-43AC-473A-BE6D-FEBAD770B082}" type="datetimeFigureOut">
              <a:rPr lang="ga-IE" smtClean="0"/>
              <a:t>31/03/2014</a:t>
            </a:fld>
            <a:endParaRPr lang="ga-IE"/>
          </a:p>
        </p:txBody>
      </p:sp>
      <p:sp>
        <p:nvSpPr>
          <p:cNvPr id="6" name="Footer Placeholder 5"/>
          <p:cNvSpPr>
            <a:spLocks noGrp="1"/>
          </p:cNvSpPr>
          <p:nvPr>
            <p:ph type="ftr" sz="quarter" idx="11"/>
          </p:nvPr>
        </p:nvSpPr>
        <p:spPr/>
        <p:txBody>
          <a:bodyPr/>
          <a:lstStyle/>
          <a:p>
            <a:endParaRPr lang="ga-IE"/>
          </a:p>
        </p:txBody>
      </p:sp>
      <p:sp>
        <p:nvSpPr>
          <p:cNvPr id="7" name="Slide Number Placeholder 6"/>
          <p:cNvSpPr>
            <a:spLocks noGrp="1"/>
          </p:cNvSpPr>
          <p:nvPr>
            <p:ph type="sldNum" sz="quarter" idx="12"/>
          </p:nvPr>
        </p:nvSpPr>
        <p:spPr/>
        <p:txBody>
          <a:bodyPr/>
          <a:lstStyle/>
          <a:p>
            <a:fld id="{03823850-EE67-4CCC-B16C-A4A44F71CA7A}" type="slidenum">
              <a:rPr lang="ga-IE" smtClean="0"/>
              <a:t>‹#›</a:t>
            </a:fld>
            <a:endParaRPr lang="ga-IE"/>
          </a:p>
        </p:txBody>
      </p:sp>
    </p:spTree>
    <p:extLst>
      <p:ext uri="{BB962C8B-B14F-4D97-AF65-F5344CB8AC3E}">
        <p14:creationId xmlns:p14="http://schemas.microsoft.com/office/powerpoint/2010/main" val="389598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ga-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ga-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ga-IE"/>
          </a:p>
        </p:txBody>
      </p:sp>
      <p:sp>
        <p:nvSpPr>
          <p:cNvPr id="7" name="Date Placeholder 6"/>
          <p:cNvSpPr>
            <a:spLocks noGrp="1"/>
          </p:cNvSpPr>
          <p:nvPr>
            <p:ph type="dt" sz="half" idx="10"/>
          </p:nvPr>
        </p:nvSpPr>
        <p:spPr/>
        <p:txBody>
          <a:bodyPr/>
          <a:lstStyle/>
          <a:p>
            <a:fld id="{9DE9D85C-43AC-473A-BE6D-FEBAD770B082}" type="datetimeFigureOut">
              <a:rPr lang="ga-IE" smtClean="0"/>
              <a:t>31/03/2014</a:t>
            </a:fld>
            <a:endParaRPr lang="ga-IE"/>
          </a:p>
        </p:txBody>
      </p:sp>
      <p:sp>
        <p:nvSpPr>
          <p:cNvPr id="8" name="Footer Placeholder 7"/>
          <p:cNvSpPr>
            <a:spLocks noGrp="1"/>
          </p:cNvSpPr>
          <p:nvPr>
            <p:ph type="ftr" sz="quarter" idx="11"/>
          </p:nvPr>
        </p:nvSpPr>
        <p:spPr/>
        <p:txBody>
          <a:bodyPr/>
          <a:lstStyle/>
          <a:p>
            <a:endParaRPr lang="ga-IE"/>
          </a:p>
        </p:txBody>
      </p:sp>
      <p:sp>
        <p:nvSpPr>
          <p:cNvPr id="9" name="Slide Number Placeholder 8"/>
          <p:cNvSpPr>
            <a:spLocks noGrp="1"/>
          </p:cNvSpPr>
          <p:nvPr>
            <p:ph type="sldNum" sz="quarter" idx="12"/>
          </p:nvPr>
        </p:nvSpPr>
        <p:spPr/>
        <p:txBody>
          <a:bodyPr/>
          <a:lstStyle/>
          <a:p>
            <a:fld id="{03823850-EE67-4CCC-B16C-A4A44F71CA7A}" type="slidenum">
              <a:rPr lang="ga-IE" smtClean="0"/>
              <a:t>‹#›</a:t>
            </a:fld>
            <a:endParaRPr lang="ga-IE"/>
          </a:p>
        </p:txBody>
      </p:sp>
    </p:spTree>
    <p:extLst>
      <p:ext uri="{BB962C8B-B14F-4D97-AF65-F5344CB8AC3E}">
        <p14:creationId xmlns:p14="http://schemas.microsoft.com/office/powerpoint/2010/main" val="541355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ga-IE"/>
          </a:p>
        </p:txBody>
      </p:sp>
      <p:sp>
        <p:nvSpPr>
          <p:cNvPr id="3" name="Date Placeholder 2"/>
          <p:cNvSpPr>
            <a:spLocks noGrp="1"/>
          </p:cNvSpPr>
          <p:nvPr>
            <p:ph type="dt" sz="half" idx="10"/>
          </p:nvPr>
        </p:nvSpPr>
        <p:spPr/>
        <p:txBody>
          <a:bodyPr/>
          <a:lstStyle/>
          <a:p>
            <a:fld id="{9DE9D85C-43AC-473A-BE6D-FEBAD770B082}" type="datetimeFigureOut">
              <a:rPr lang="ga-IE" smtClean="0"/>
              <a:t>31/03/2014</a:t>
            </a:fld>
            <a:endParaRPr lang="ga-IE"/>
          </a:p>
        </p:txBody>
      </p:sp>
      <p:sp>
        <p:nvSpPr>
          <p:cNvPr id="4" name="Footer Placeholder 3"/>
          <p:cNvSpPr>
            <a:spLocks noGrp="1"/>
          </p:cNvSpPr>
          <p:nvPr>
            <p:ph type="ftr" sz="quarter" idx="11"/>
          </p:nvPr>
        </p:nvSpPr>
        <p:spPr/>
        <p:txBody>
          <a:bodyPr/>
          <a:lstStyle/>
          <a:p>
            <a:endParaRPr lang="ga-IE"/>
          </a:p>
        </p:txBody>
      </p:sp>
      <p:sp>
        <p:nvSpPr>
          <p:cNvPr id="5" name="Slide Number Placeholder 4"/>
          <p:cNvSpPr>
            <a:spLocks noGrp="1"/>
          </p:cNvSpPr>
          <p:nvPr>
            <p:ph type="sldNum" sz="quarter" idx="12"/>
          </p:nvPr>
        </p:nvSpPr>
        <p:spPr/>
        <p:txBody>
          <a:bodyPr/>
          <a:lstStyle/>
          <a:p>
            <a:fld id="{03823850-EE67-4CCC-B16C-A4A44F71CA7A}" type="slidenum">
              <a:rPr lang="ga-IE" smtClean="0"/>
              <a:t>‹#›</a:t>
            </a:fld>
            <a:endParaRPr lang="ga-IE"/>
          </a:p>
        </p:txBody>
      </p:sp>
    </p:spTree>
    <p:extLst>
      <p:ext uri="{BB962C8B-B14F-4D97-AF65-F5344CB8AC3E}">
        <p14:creationId xmlns:p14="http://schemas.microsoft.com/office/powerpoint/2010/main" val="3906872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9D85C-43AC-473A-BE6D-FEBAD770B082}" type="datetimeFigureOut">
              <a:rPr lang="ga-IE" smtClean="0"/>
              <a:t>31/03/2014</a:t>
            </a:fld>
            <a:endParaRPr lang="ga-IE"/>
          </a:p>
        </p:txBody>
      </p:sp>
      <p:sp>
        <p:nvSpPr>
          <p:cNvPr id="3" name="Footer Placeholder 2"/>
          <p:cNvSpPr>
            <a:spLocks noGrp="1"/>
          </p:cNvSpPr>
          <p:nvPr>
            <p:ph type="ftr" sz="quarter" idx="11"/>
          </p:nvPr>
        </p:nvSpPr>
        <p:spPr/>
        <p:txBody>
          <a:bodyPr/>
          <a:lstStyle/>
          <a:p>
            <a:endParaRPr lang="ga-IE"/>
          </a:p>
        </p:txBody>
      </p:sp>
      <p:sp>
        <p:nvSpPr>
          <p:cNvPr id="4" name="Slide Number Placeholder 3"/>
          <p:cNvSpPr>
            <a:spLocks noGrp="1"/>
          </p:cNvSpPr>
          <p:nvPr>
            <p:ph type="sldNum" sz="quarter" idx="12"/>
          </p:nvPr>
        </p:nvSpPr>
        <p:spPr/>
        <p:txBody>
          <a:bodyPr/>
          <a:lstStyle/>
          <a:p>
            <a:fld id="{03823850-EE67-4CCC-B16C-A4A44F71CA7A}" type="slidenum">
              <a:rPr lang="ga-IE" smtClean="0"/>
              <a:t>‹#›</a:t>
            </a:fld>
            <a:endParaRPr lang="ga-IE"/>
          </a:p>
        </p:txBody>
      </p:sp>
    </p:spTree>
    <p:extLst>
      <p:ext uri="{BB962C8B-B14F-4D97-AF65-F5344CB8AC3E}">
        <p14:creationId xmlns:p14="http://schemas.microsoft.com/office/powerpoint/2010/main" val="2984007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ga-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ga-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E9D85C-43AC-473A-BE6D-FEBAD770B082}" type="datetimeFigureOut">
              <a:rPr lang="ga-IE" smtClean="0"/>
              <a:t>31/03/2014</a:t>
            </a:fld>
            <a:endParaRPr lang="ga-IE"/>
          </a:p>
        </p:txBody>
      </p:sp>
      <p:sp>
        <p:nvSpPr>
          <p:cNvPr id="6" name="Footer Placeholder 5"/>
          <p:cNvSpPr>
            <a:spLocks noGrp="1"/>
          </p:cNvSpPr>
          <p:nvPr>
            <p:ph type="ftr" sz="quarter" idx="11"/>
          </p:nvPr>
        </p:nvSpPr>
        <p:spPr/>
        <p:txBody>
          <a:bodyPr/>
          <a:lstStyle/>
          <a:p>
            <a:endParaRPr lang="ga-IE"/>
          </a:p>
        </p:txBody>
      </p:sp>
      <p:sp>
        <p:nvSpPr>
          <p:cNvPr id="7" name="Slide Number Placeholder 6"/>
          <p:cNvSpPr>
            <a:spLocks noGrp="1"/>
          </p:cNvSpPr>
          <p:nvPr>
            <p:ph type="sldNum" sz="quarter" idx="12"/>
          </p:nvPr>
        </p:nvSpPr>
        <p:spPr/>
        <p:txBody>
          <a:bodyPr/>
          <a:lstStyle/>
          <a:p>
            <a:fld id="{03823850-EE67-4CCC-B16C-A4A44F71CA7A}" type="slidenum">
              <a:rPr lang="ga-IE" smtClean="0"/>
              <a:t>‹#›</a:t>
            </a:fld>
            <a:endParaRPr lang="ga-IE"/>
          </a:p>
        </p:txBody>
      </p:sp>
    </p:spTree>
    <p:extLst>
      <p:ext uri="{BB962C8B-B14F-4D97-AF65-F5344CB8AC3E}">
        <p14:creationId xmlns:p14="http://schemas.microsoft.com/office/powerpoint/2010/main" val="838264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ga-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ga-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E9D85C-43AC-473A-BE6D-FEBAD770B082}" type="datetimeFigureOut">
              <a:rPr lang="ga-IE" smtClean="0"/>
              <a:t>31/03/2014</a:t>
            </a:fld>
            <a:endParaRPr lang="ga-IE"/>
          </a:p>
        </p:txBody>
      </p:sp>
      <p:sp>
        <p:nvSpPr>
          <p:cNvPr id="6" name="Footer Placeholder 5"/>
          <p:cNvSpPr>
            <a:spLocks noGrp="1"/>
          </p:cNvSpPr>
          <p:nvPr>
            <p:ph type="ftr" sz="quarter" idx="11"/>
          </p:nvPr>
        </p:nvSpPr>
        <p:spPr/>
        <p:txBody>
          <a:bodyPr/>
          <a:lstStyle/>
          <a:p>
            <a:endParaRPr lang="ga-IE"/>
          </a:p>
        </p:txBody>
      </p:sp>
      <p:sp>
        <p:nvSpPr>
          <p:cNvPr id="7" name="Slide Number Placeholder 6"/>
          <p:cNvSpPr>
            <a:spLocks noGrp="1"/>
          </p:cNvSpPr>
          <p:nvPr>
            <p:ph type="sldNum" sz="quarter" idx="12"/>
          </p:nvPr>
        </p:nvSpPr>
        <p:spPr/>
        <p:txBody>
          <a:bodyPr/>
          <a:lstStyle/>
          <a:p>
            <a:fld id="{03823850-EE67-4CCC-B16C-A4A44F71CA7A}" type="slidenum">
              <a:rPr lang="ga-IE" smtClean="0"/>
              <a:t>‹#›</a:t>
            </a:fld>
            <a:endParaRPr lang="ga-IE"/>
          </a:p>
        </p:txBody>
      </p:sp>
    </p:spTree>
    <p:extLst>
      <p:ext uri="{BB962C8B-B14F-4D97-AF65-F5344CB8AC3E}">
        <p14:creationId xmlns:p14="http://schemas.microsoft.com/office/powerpoint/2010/main" val="4137720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ga-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ga-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E9D85C-43AC-473A-BE6D-FEBAD770B082}" type="datetimeFigureOut">
              <a:rPr lang="ga-IE" smtClean="0"/>
              <a:t>31/03/2014</a:t>
            </a:fld>
            <a:endParaRPr lang="ga-I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ga-I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823850-EE67-4CCC-B16C-A4A44F71CA7A}" type="slidenum">
              <a:rPr lang="ga-IE" smtClean="0"/>
              <a:t>‹#›</a:t>
            </a:fld>
            <a:endParaRPr lang="ga-IE"/>
          </a:p>
        </p:txBody>
      </p:sp>
    </p:spTree>
    <p:extLst>
      <p:ext uri="{BB962C8B-B14F-4D97-AF65-F5344CB8AC3E}">
        <p14:creationId xmlns:p14="http://schemas.microsoft.com/office/powerpoint/2010/main" val="3353854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ga-I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google.com/imgres?imgurl=http://blogs.telerik.com/images/default-source/jeff-fritz/toolbox.jpg?sfvrsn%3D0&amp;imgrefurl=http://blogs.telerik.com/jefffritz/posts/13-03-18/8-tools-in-developer's-toolbox&amp;docid=lBj5lrJG8SUv7M&amp;tbnid=MEX-X5xo5Sy2XM:&amp;w=568&amp;h=376&amp;ei=cDw5U9e4Fsq3hQea4IGoAw&amp;ved=0CAIQxiAwAA&amp;iact=c"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google.com/imgres?imgurl=http://blogs.telerik.com/images/default-source/jeff-fritz/toolbox.jpg?sfvrsn%3D0&amp;imgrefurl=http://blogs.telerik.com/jefffritz/posts/13-03-18/8-tools-in-developer's-toolbox&amp;docid=lBj5lrJG8SUv7M&amp;tbnid=MEX-X5xo5Sy2XM:&amp;w=568&amp;h=376&amp;ei=cDw5U9e4Fsq3hQea4IGoAw&amp;ved=0CAIQxiAwAA&amp;iact=c"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www.google.com/imgres?imgurl=http://blogs.telerik.com/images/default-source/jeff-fritz/toolbox.jpg?sfvrsn%3D0&amp;imgrefurl=http://blogs.telerik.com/jefffritz/posts/13-03-18/8-tools-in-developer's-toolbox&amp;docid=lBj5lrJG8SUv7M&amp;tbnid=MEX-X5xo5Sy2XM:&amp;w=568&amp;h=376&amp;ei=cDw5U9e4Fsq3hQea4IGoAw&amp;ved=0CAIQxiAwAA&amp;iact=c" TargetMode="External"/><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http://www.webprofits.com.au/blog/seo-strategies-google-caffeine/" TargetMode="Externa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332656"/>
            <a:ext cx="7772400" cy="2016224"/>
          </a:xfrm>
        </p:spPr>
        <p:txBody>
          <a:bodyPr/>
          <a:lstStyle/>
          <a:p>
            <a:r>
              <a:rPr lang="en-IE" b="1" dirty="0" smtClean="0"/>
              <a:t>The Role of Diversity in Good Governance</a:t>
            </a:r>
            <a:endParaRPr lang="ga-IE" b="1" dirty="0"/>
          </a:p>
        </p:txBody>
      </p:sp>
      <p:sp>
        <p:nvSpPr>
          <p:cNvPr id="3" name="Subtitle 2"/>
          <p:cNvSpPr>
            <a:spLocks noGrp="1"/>
          </p:cNvSpPr>
          <p:nvPr>
            <p:ph type="subTitle" idx="1"/>
          </p:nvPr>
        </p:nvSpPr>
        <p:spPr>
          <a:xfrm>
            <a:off x="611560" y="2564904"/>
            <a:ext cx="7776864" cy="3312368"/>
          </a:xfrm>
        </p:spPr>
        <p:txBody>
          <a:bodyPr>
            <a:normAutofit fontScale="85000" lnSpcReduction="20000"/>
          </a:bodyPr>
          <a:lstStyle/>
          <a:p>
            <a:r>
              <a:rPr lang="en-IE" dirty="0">
                <a:solidFill>
                  <a:schemeClr val="tx1"/>
                </a:solidFill>
              </a:rPr>
              <a:t>Assistant Secretary Network Annual </a:t>
            </a:r>
            <a:r>
              <a:rPr lang="en-IE" dirty="0" smtClean="0">
                <a:solidFill>
                  <a:schemeClr val="tx1"/>
                </a:solidFill>
              </a:rPr>
              <a:t>Conference</a:t>
            </a:r>
          </a:p>
          <a:p>
            <a:r>
              <a:rPr lang="en-IE" dirty="0" smtClean="0">
                <a:solidFill>
                  <a:schemeClr val="tx1"/>
                </a:solidFill>
              </a:rPr>
              <a:t> </a:t>
            </a:r>
            <a:r>
              <a:rPr lang="en-IE" dirty="0" err="1">
                <a:solidFill>
                  <a:schemeClr val="tx1"/>
                </a:solidFill>
              </a:rPr>
              <a:t>Farmleigh</a:t>
            </a:r>
            <a:r>
              <a:rPr lang="en-IE" dirty="0">
                <a:solidFill>
                  <a:schemeClr val="tx1"/>
                </a:solidFill>
              </a:rPr>
              <a:t> </a:t>
            </a:r>
            <a:r>
              <a:rPr lang="en-IE" dirty="0" smtClean="0">
                <a:solidFill>
                  <a:schemeClr val="tx1"/>
                </a:solidFill>
              </a:rPr>
              <a:t>House</a:t>
            </a:r>
          </a:p>
          <a:p>
            <a:r>
              <a:rPr lang="en-IE" dirty="0" smtClean="0">
                <a:solidFill>
                  <a:schemeClr val="tx1"/>
                </a:solidFill>
              </a:rPr>
              <a:t>April </a:t>
            </a:r>
            <a:r>
              <a:rPr lang="en-IE" dirty="0">
                <a:solidFill>
                  <a:schemeClr val="tx1"/>
                </a:solidFill>
              </a:rPr>
              <a:t>4th 2014</a:t>
            </a:r>
          </a:p>
          <a:p>
            <a:endParaRPr lang="en-IE" dirty="0" smtClean="0">
              <a:solidFill>
                <a:schemeClr val="tx1"/>
              </a:solidFill>
            </a:endParaRPr>
          </a:p>
          <a:p>
            <a:endParaRPr lang="en-IE" dirty="0"/>
          </a:p>
          <a:p>
            <a:r>
              <a:rPr lang="en-IE" dirty="0" smtClean="0"/>
              <a:t>Professor Blanaid Clarke</a:t>
            </a:r>
          </a:p>
          <a:p>
            <a:r>
              <a:rPr lang="en-IE" sz="3000" dirty="0" smtClean="0"/>
              <a:t>McCann FitzGerald Chair of Corporate Law</a:t>
            </a:r>
          </a:p>
          <a:p>
            <a:r>
              <a:rPr lang="en-IE" sz="3000" dirty="0" smtClean="0"/>
              <a:t>Trinity </a:t>
            </a:r>
            <a:r>
              <a:rPr lang="en-IE" sz="3000" dirty="0" smtClean="0"/>
              <a:t>College </a:t>
            </a:r>
            <a:r>
              <a:rPr lang="en-IE" sz="3000" dirty="0" smtClean="0"/>
              <a:t>Dublin</a:t>
            </a:r>
            <a:endParaRPr lang="en-IE" sz="3000" dirty="0" smtClean="0"/>
          </a:p>
        </p:txBody>
      </p:sp>
    </p:spTree>
    <p:extLst>
      <p:ext uri="{BB962C8B-B14F-4D97-AF65-F5344CB8AC3E}">
        <p14:creationId xmlns:p14="http://schemas.microsoft.com/office/powerpoint/2010/main" val="5423637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1" y="195263"/>
            <a:ext cx="7416825" cy="6467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76935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988840"/>
            <a:ext cx="8229600" cy="4525963"/>
          </a:xfrm>
        </p:spPr>
        <p:txBody>
          <a:bodyPr>
            <a:normAutofit lnSpcReduction="10000"/>
          </a:bodyPr>
          <a:lstStyle/>
          <a:p>
            <a:r>
              <a:rPr lang="en-IE" dirty="0" smtClean="0"/>
              <a:t>Stereotypes and Prejudices</a:t>
            </a:r>
          </a:p>
          <a:p>
            <a:r>
              <a:rPr lang="en-IE" dirty="0" smtClean="0"/>
              <a:t>Difficulties balancing Work and Family</a:t>
            </a:r>
            <a:endParaRPr lang="en-IE" dirty="0" smtClean="0"/>
          </a:p>
          <a:p>
            <a:r>
              <a:rPr lang="en-IE" dirty="0" smtClean="0"/>
              <a:t>Exclusion </a:t>
            </a:r>
            <a:r>
              <a:rPr lang="en-IE" dirty="0"/>
              <a:t>from networks and conversations </a:t>
            </a:r>
            <a:endParaRPr lang="en-IE" dirty="0" smtClean="0"/>
          </a:p>
          <a:p>
            <a:r>
              <a:rPr lang="en-IE" dirty="0"/>
              <a:t>The </a:t>
            </a:r>
            <a:r>
              <a:rPr lang="en-IE" dirty="0" smtClean="0"/>
              <a:t>Insufficient Supply Pool</a:t>
            </a:r>
            <a:r>
              <a:rPr lang="en-IE" dirty="0" smtClean="0"/>
              <a:t> </a:t>
            </a:r>
            <a:r>
              <a:rPr lang="en-IE" dirty="0"/>
              <a:t>Argument</a:t>
            </a:r>
          </a:p>
          <a:p>
            <a:r>
              <a:rPr lang="en-IE" dirty="0" smtClean="0"/>
              <a:t>Structural </a:t>
            </a:r>
            <a:r>
              <a:rPr lang="en-IE" dirty="0" smtClean="0"/>
              <a:t>Barriers</a:t>
            </a:r>
          </a:p>
          <a:p>
            <a:r>
              <a:rPr lang="en-IE" dirty="0" smtClean="0"/>
              <a:t>Poor Career Planning</a:t>
            </a:r>
            <a:endParaRPr lang="en-IE" dirty="0" smtClean="0"/>
          </a:p>
          <a:p>
            <a:r>
              <a:rPr lang="en-IE" dirty="0" smtClean="0"/>
              <a:t>Lack of Path Breakers and Role Models </a:t>
            </a:r>
          </a:p>
          <a:p>
            <a:r>
              <a:rPr lang="en-IE" dirty="0" smtClean="0"/>
              <a:t>Self- </a:t>
            </a:r>
            <a:r>
              <a:rPr lang="en-IE" dirty="0" smtClean="0"/>
              <a:t>Perceptions and Biases</a:t>
            </a:r>
            <a:endParaRPr lang="ga-IE"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88640"/>
            <a:ext cx="4536504" cy="15099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03418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s://encrypted-tbn2.gstatic.com/images?q=tbn:ANd9GcRTNcWccUDMpc8ihL6Y8W0HrsN6HVCWWat88IqURoLQefX8IT9J">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99592" y="692696"/>
            <a:ext cx="7344816" cy="5328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03142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IE" dirty="0" smtClean="0"/>
              <a:t>Regulatory Toolkit</a:t>
            </a:r>
            <a:endParaRPr lang="ga-IE" dirty="0"/>
          </a:p>
        </p:txBody>
      </p:sp>
      <p:sp>
        <p:nvSpPr>
          <p:cNvPr id="3" name="Content Placeholder 2"/>
          <p:cNvSpPr>
            <a:spLocks noGrp="1"/>
          </p:cNvSpPr>
          <p:nvPr>
            <p:ph idx="1"/>
          </p:nvPr>
        </p:nvSpPr>
        <p:spPr>
          <a:xfrm>
            <a:off x="457200" y="1844824"/>
            <a:ext cx="8229600" cy="4680520"/>
          </a:xfrm>
        </p:spPr>
        <p:txBody>
          <a:bodyPr>
            <a:normAutofit fontScale="92500" lnSpcReduction="20000"/>
          </a:bodyPr>
          <a:lstStyle/>
          <a:p>
            <a:r>
              <a:rPr lang="en-IE" dirty="0" smtClean="0"/>
              <a:t>Legislation: Employment </a:t>
            </a:r>
            <a:r>
              <a:rPr lang="en-IE" dirty="0" smtClean="0"/>
              <a:t>/ Disability / Equality </a:t>
            </a:r>
            <a:r>
              <a:rPr lang="en-IE" dirty="0" smtClean="0"/>
              <a:t>/ </a:t>
            </a:r>
            <a:r>
              <a:rPr lang="en-GB" dirty="0" smtClean="0"/>
              <a:t>Public Service Management </a:t>
            </a:r>
            <a:endParaRPr lang="en-IE" dirty="0" smtClean="0"/>
          </a:p>
          <a:p>
            <a:r>
              <a:rPr lang="en-IE" dirty="0" smtClean="0"/>
              <a:t>Governance </a:t>
            </a:r>
            <a:r>
              <a:rPr lang="en-IE" dirty="0" smtClean="0"/>
              <a:t>Best Practice Codes</a:t>
            </a:r>
          </a:p>
          <a:p>
            <a:endParaRPr lang="en-IE" dirty="0" smtClean="0"/>
          </a:p>
          <a:p>
            <a:r>
              <a:rPr lang="en-IE" dirty="0" smtClean="0"/>
              <a:t>Quotas</a:t>
            </a:r>
          </a:p>
          <a:p>
            <a:r>
              <a:rPr lang="en-IE" dirty="0" smtClean="0"/>
              <a:t>Targets</a:t>
            </a:r>
          </a:p>
          <a:p>
            <a:r>
              <a:rPr lang="en-IE" dirty="0" smtClean="0"/>
              <a:t>Diversity Policies involving </a:t>
            </a:r>
            <a:r>
              <a:rPr lang="en-IE" dirty="0"/>
              <a:t>the embedding of pro-diversity measures</a:t>
            </a:r>
            <a:endParaRPr lang="en-IE" dirty="0" smtClean="0"/>
          </a:p>
          <a:p>
            <a:endParaRPr lang="en-IE" dirty="0"/>
          </a:p>
          <a:p>
            <a:r>
              <a:rPr lang="en-IE" dirty="0" smtClean="0"/>
              <a:t>Disclosure of policy, figures, targets</a:t>
            </a:r>
            <a:r>
              <a:rPr lang="en-IE" dirty="0"/>
              <a:t> </a:t>
            </a:r>
            <a:r>
              <a:rPr lang="en-IE" dirty="0" smtClean="0"/>
              <a:t>and progress</a:t>
            </a:r>
          </a:p>
        </p:txBody>
      </p:sp>
      <p:pic>
        <p:nvPicPr>
          <p:cNvPr id="4" name="Picture 6" descr="https://encrypted-tbn2.gstatic.com/images?q=tbn:ANd9GcRTNcWccUDMpc8ihL6Y8W0HrsN6HVCWWat88IqURoLQefX8IT9J">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16632"/>
            <a:ext cx="3960440" cy="1743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93780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620688"/>
            <a:ext cx="8352929" cy="5976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23528" y="251356"/>
            <a:ext cx="3910045" cy="369332"/>
          </a:xfrm>
          <a:prstGeom prst="rect">
            <a:avLst/>
          </a:prstGeom>
          <a:noFill/>
        </p:spPr>
        <p:txBody>
          <a:bodyPr wrap="none" rtlCol="0">
            <a:spAutoFit/>
          </a:bodyPr>
          <a:lstStyle/>
          <a:p>
            <a:r>
              <a:rPr lang="en-GB" dirty="0" smtClean="0"/>
              <a:t>Percentage Women on FTSE 100 Boards</a:t>
            </a:r>
            <a:endParaRPr lang="en-GB" dirty="0"/>
          </a:p>
        </p:txBody>
      </p:sp>
    </p:spTree>
    <p:extLst>
      <p:ext uri="{BB962C8B-B14F-4D97-AF65-F5344CB8AC3E}">
        <p14:creationId xmlns:p14="http://schemas.microsoft.com/office/powerpoint/2010/main" val="30915834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a:t>2009 Code for the Governance of State Bodies, </a:t>
            </a:r>
            <a:r>
              <a:rPr lang="en-IE" dirty="0" smtClean="0"/>
              <a:t>s.2.17 </a:t>
            </a:r>
            <a:r>
              <a:rPr lang="en-IE" dirty="0"/>
              <a:t/>
            </a:r>
            <a:br>
              <a:rPr lang="en-IE" dirty="0"/>
            </a:br>
            <a:endParaRPr lang="ga-IE" dirty="0"/>
          </a:p>
        </p:txBody>
      </p:sp>
      <p:sp>
        <p:nvSpPr>
          <p:cNvPr id="3" name="Content Placeholder 2"/>
          <p:cNvSpPr>
            <a:spLocks noGrp="1"/>
          </p:cNvSpPr>
          <p:nvPr>
            <p:ph idx="1"/>
          </p:nvPr>
        </p:nvSpPr>
        <p:spPr/>
        <p:txBody>
          <a:bodyPr>
            <a:normAutofit fontScale="92500" lnSpcReduction="20000"/>
          </a:bodyPr>
          <a:lstStyle/>
          <a:p>
            <a:pPr marL="0" indent="0">
              <a:buNone/>
            </a:pPr>
            <a:r>
              <a:rPr lang="en-IE" dirty="0" smtClean="0"/>
              <a:t>“The </a:t>
            </a:r>
            <a:r>
              <a:rPr lang="en-IE" dirty="0"/>
              <a:t>Board should constantly review its own operation and seek to identify </a:t>
            </a:r>
            <a:r>
              <a:rPr lang="en-IE" dirty="0" smtClean="0"/>
              <a:t>ways of </a:t>
            </a:r>
            <a:r>
              <a:rPr lang="en-IE" dirty="0"/>
              <a:t>improving its effectiveness. </a:t>
            </a:r>
            <a:r>
              <a:rPr lang="en-IE" b="1" dirty="0"/>
              <a:t>This will include the identification of gaps </a:t>
            </a:r>
            <a:r>
              <a:rPr lang="en-IE" b="1" dirty="0" smtClean="0"/>
              <a:t>in competencies </a:t>
            </a:r>
            <a:r>
              <a:rPr lang="en-IE" b="1" dirty="0"/>
              <a:t>and ways these could be addressed. </a:t>
            </a:r>
            <a:r>
              <a:rPr lang="en-IE" dirty="0"/>
              <a:t>Where a Board Chair is of the </a:t>
            </a:r>
            <a:r>
              <a:rPr lang="en-IE" dirty="0" smtClean="0"/>
              <a:t>view that </a:t>
            </a:r>
            <a:r>
              <a:rPr lang="en-IE" dirty="0"/>
              <a:t>specific skills are required on the Board, he/she should advise the </a:t>
            </a:r>
            <a:r>
              <a:rPr lang="en-IE" dirty="0" smtClean="0"/>
              <a:t>relevant Minister </a:t>
            </a:r>
            <a:r>
              <a:rPr lang="en-IE" dirty="0"/>
              <a:t>of this view for his/her consideration sufficiently in advance of a time </a:t>
            </a:r>
            <a:r>
              <a:rPr lang="en-IE" dirty="0" smtClean="0"/>
              <a:t>when board </a:t>
            </a:r>
            <a:r>
              <a:rPr lang="en-IE" dirty="0"/>
              <a:t>vacancies are due to arise in order that the Minister may take the Chair’s </a:t>
            </a:r>
            <a:r>
              <a:rPr lang="en-IE" dirty="0" smtClean="0"/>
              <a:t>views into </a:t>
            </a:r>
            <a:r>
              <a:rPr lang="en-IE" dirty="0"/>
              <a:t>consideration when making appointments.</a:t>
            </a:r>
            <a:endParaRPr lang="ga-IE" dirty="0"/>
          </a:p>
        </p:txBody>
      </p:sp>
    </p:spTree>
    <p:extLst>
      <p:ext uri="{BB962C8B-B14F-4D97-AF65-F5344CB8AC3E}">
        <p14:creationId xmlns:p14="http://schemas.microsoft.com/office/powerpoint/2010/main" val="23097985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8058"/>
          </a:xfrm>
        </p:spPr>
        <p:txBody>
          <a:bodyPr>
            <a:normAutofit fontScale="90000"/>
          </a:bodyPr>
          <a:lstStyle/>
          <a:p>
            <a:r>
              <a:rPr lang="en-IE" dirty="0" smtClean="0"/>
              <a:t>UK </a:t>
            </a:r>
            <a:endParaRPr lang="ga-IE" dirty="0"/>
          </a:p>
        </p:txBody>
      </p:sp>
      <p:sp>
        <p:nvSpPr>
          <p:cNvPr id="3" name="Content Placeholder 2"/>
          <p:cNvSpPr>
            <a:spLocks noGrp="1"/>
          </p:cNvSpPr>
          <p:nvPr>
            <p:ph idx="1"/>
          </p:nvPr>
        </p:nvSpPr>
        <p:spPr>
          <a:xfrm>
            <a:off x="457200" y="836712"/>
            <a:ext cx="8229600" cy="5688632"/>
          </a:xfrm>
        </p:spPr>
        <p:txBody>
          <a:bodyPr>
            <a:normAutofit fontScale="85000" lnSpcReduction="10000"/>
          </a:bodyPr>
          <a:lstStyle/>
          <a:p>
            <a:pPr marL="0" indent="0">
              <a:buNone/>
            </a:pPr>
            <a:r>
              <a:rPr lang="en-IE" dirty="0" smtClean="0">
                <a:solidFill>
                  <a:srgbClr val="000000"/>
                </a:solidFill>
                <a:cs typeface="Arial" panose="020B0604020202020204" pitchFamily="34" charset="0"/>
              </a:rPr>
              <a:t>Government </a:t>
            </a:r>
            <a:r>
              <a:rPr lang="en-IE" dirty="0">
                <a:solidFill>
                  <a:srgbClr val="000000"/>
                </a:solidFill>
                <a:cs typeface="Arial" panose="020B0604020202020204" pitchFamily="34" charset="0"/>
              </a:rPr>
              <a:t>recognises that </a:t>
            </a:r>
            <a:r>
              <a:rPr lang="en-IE" dirty="0" smtClean="0">
                <a:solidFill>
                  <a:srgbClr val="000000"/>
                </a:solidFill>
                <a:cs typeface="Arial" panose="020B0604020202020204" pitchFamily="34" charset="0"/>
              </a:rPr>
              <a:t>“the </a:t>
            </a:r>
            <a:r>
              <a:rPr lang="en-IE" dirty="0">
                <a:solidFill>
                  <a:srgbClr val="000000"/>
                </a:solidFill>
                <a:cs typeface="Arial" panose="020B0604020202020204" pitchFamily="34" charset="0"/>
              </a:rPr>
              <a:t>boards of public bodies need to be representative of the communities they </a:t>
            </a:r>
            <a:r>
              <a:rPr lang="en-IE" dirty="0" smtClean="0">
                <a:solidFill>
                  <a:srgbClr val="000000"/>
                </a:solidFill>
                <a:cs typeface="Arial" panose="020B0604020202020204" pitchFamily="34" charset="0"/>
              </a:rPr>
              <a:t>serve” </a:t>
            </a:r>
            <a:r>
              <a:rPr lang="en-IE" dirty="0">
                <a:solidFill>
                  <a:srgbClr val="000000"/>
                </a:solidFill>
                <a:cs typeface="Arial" panose="020B0604020202020204" pitchFamily="34" charset="0"/>
              </a:rPr>
              <a:t>and have set an aspiration that women will comprise 50% of all new appointments to the boards of public bodies by the end of the current Parliament, May 2015. </a:t>
            </a:r>
            <a:r>
              <a:rPr lang="en-IE" dirty="0" smtClean="0">
                <a:solidFill>
                  <a:srgbClr val="000000"/>
                </a:solidFill>
                <a:cs typeface="Arial" panose="020B0604020202020204" pitchFamily="34" charset="0"/>
              </a:rPr>
              <a:t>(June 2013) </a:t>
            </a:r>
            <a:endParaRPr lang="en-IE" dirty="0" smtClean="0">
              <a:solidFill>
                <a:srgbClr val="000000"/>
              </a:solidFill>
              <a:cs typeface="Arial" panose="020B0604020202020204" pitchFamily="34" charset="0"/>
            </a:endParaRPr>
          </a:p>
          <a:p>
            <a:pPr marL="0" indent="0">
              <a:buNone/>
            </a:pPr>
            <a:endParaRPr lang="en-IE" dirty="0" smtClean="0">
              <a:solidFill>
                <a:srgbClr val="000000"/>
              </a:solidFill>
              <a:cs typeface="Arial" panose="020B0604020202020204" pitchFamily="34" charset="0"/>
            </a:endParaRPr>
          </a:p>
          <a:p>
            <a:pPr marL="0" indent="0">
              <a:buNone/>
            </a:pPr>
            <a:r>
              <a:rPr lang="en-IE" dirty="0" smtClean="0">
                <a:solidFill>
                  <a:srgbClr val="000000"/>
                </a:solidFill>
                <a:cs typeface="Arial" panose="020B0604020202020204" pitchFamily="34" charset="0"/>
              </a:rPr>
              <a:t>Establishment of a Centre for Public Appointments in the Cabinet Office to:</a:t>
            </a:r>
          </a:p>
          <a:p>
            <a:pPr>
              <a:buFontTx/>
              <a:buChar char="-"/>
            </a:pPr>
            <a:r>
              <a:rPr lang="en-IE" dirty="0" smtClean="0">
                <a:solidFill>
                  <a:srgbClr val="000000"/>
                </a:solidFill>
                <a:cs typeface="Arial" panose="020B0604020202020204" pitchFamily="34" charset="0"/>
              </a:rPr>
              <a:t>review </a:t>
            </a:r>
            <a:r>
              <a:rPr lang="en-IE" dirty="0">
                <a:solidFill>
                  <a:srgbClr val="000000"/>
                </a:solidFill>
                <a:cs typeface="Arial" panose="020B0604020202020204" pitchFamily="34" charset="0"/>
              </a:rPr>
              <a:t>job </a:t>
            </a:r>
            <a:r>
              <a:rPr lang="en-IE" dirty="0" smtClean="0">
                <a:solidFill>
                  <a:srgbClr val="000000"/>
                </a:solidFill>
                <a:cs typeface="Arial" panose="020B0604020202020204" pitchFamily="34" charset="0"/>
              </a:rPr>
              <a:t>specifications and </a:t>
            </a:r>
            <a:r>
              <a:rPr lang="en-IE" dirty="0">
                <a:solidFill>
                  <a:srgbClr val="000000"/>
                </a:solidFill>
                <a:cs typeface="Arial" panose="020B0604020202020204" pitchFamily="34" charset="0"/>
              </a:rPr>
              <a:t>advertising strategies and provide best practice guidance </a:t>
            </a:r>
            <a:r>
              <a:rPr lang="en-IE" dirty="0" smtClean="0">
                <a:solidFill>
                  <a:srgbClr val="000000"/>
                </a:solidFill>
                <a:cs typeface="Arial" panose="020B0604020202020204" pitchFamily="34" charset="0"/>
              </a:rPr>
              <a:t>on attracting </a:t>
            </a:r>
            <a:r>
              <a:rPr lang="en-IE" dirty="0">
                <a:solidFill>
                  <a:srgbClr val="000000"/>
                </a:solidFill>
                <a:cs typeface="Arial" panose="020B0604020202020204" pitchFamily="34" charset="0"/>
              </a:rPr>
              <a:t>a diverse field of </a:t>
            </a:r>
            <a:r>
              <a:rPr lang="en-IE" dirty="0" smtClean="0">
                <a:solidFill>
                  <a:srgbClr val="000000"/>
                </a:solidFill>
                <a:cs typeface="Arial" panose="020B0604020202020204" pitchFamily="34" charset="0"/>
              </a:rPr>
              <a:t>candidates</a:t>
            </a:r>
          </a:p>
          <a:p>
            <a:pPr>
              <a:buFontTx/>
              <a:buChar char="-"/>
            </a:pPr>
            <a:r>
              <a:rPr lang="en-IE" dirty="0" smtClean="0">
                <a:solidFill>
                  <a:srgbClr val="000000"/>
                </a:solidFill>
                <a:cs typeface="Arial" panose="020B0604020202020204" pitchFamily="34" charset="0"/>
              </a:rPr>
              <a:t>To work with </a:t>
            </a:r>
            <a:r>
              <a:rPr lang="en-IE" dirty="0">
                <a:solidFill>
                  <a:srgbClr val="000000"/>
                </a:solidFill>
                <a:cs typeface="Arial" panose="020B0604020202020204" pitchFamily="34" charset="0"/>
              </a:rPr>
              <a:t>executive </a:t>
            </a:r>
            <a:r>
              <a:rPr lang="en-IE" dirty="0" smtClean="0">
                <a:solidFill>
                  <a:srgbClr val="000000"/>
                </a:solidFill>
                <a:cs typeface="Arial" panose="020B0604020202020204" pitchFamily="34" charset="0"/>
              </a:rPr>
              <a:t>search agencies </a:t>
            </a:r>
            <a:r>
              <a:rPr lang="en-IE" dirty="0">
                <a:solidFill>
                  <a:srgbClr val="000000"/>
                </a:solidFill>
                <a:cs typeface="Arial" panose="020B0604020202020204" pitchFamily="34" charset="0"/>
              </a:rPr>
              <a:t>to increase the profile of public appointments </a:t>
            </a:r>
            <a:r>
              <a:rPr lang="en-IE" dirty="0" smtClean="0">
                <a:solidFill>
                  <a:srgbClr val="000000"/>
                </a:solidFill>
                <a:cs typeface="Arial" panose="020B0604020202020204" pitchFamily="34" charset="0"/>
              </a:rPr>
              <a:t>and to </a:t>
            </a:r>
            <a:r>
              <a:rPr lang="en-IE" dirty="0">
                <a:solidFill>
                  <a:srgbClr val="000000"/>
                </a:solidFill>
                <a:cs typeface="Arial" panose="020B0604020202020204" pitchFamily="34" charset="0"/>
              </a:rPr>
              <a:t>increase the diversity of candidates</a:t>
            </a:r>
            <a:r>
              <a:rPr lang="en-IE" dirty="0" smtClean="0">
                <a:solidFill>
                  <a:srgbClr val="000000"/>
                </a:solidFill>
                <a:cs typeface="Arial" panose="020B0604020202020204" pitchFamily="34" charset="0"/>
              </a:rPr>
              <a:t>.</a:t>
            </a:r>
            <a:endParaRPr lang="ga-IE" dirty="0">
              <a:cs typeface="Arial" panose="020B0604020202020204" pitchFamily="34" charset="0"/>
            </a:endParaRPr>
          </a:p>
        </p:txBody>
      </p:sp>
    </p:spTree>
    <p:extLst>
      <p:ext uri="{BB962C8B-B14F-4D97-AF65-F5344CB8AC3E}">
        <p14:creationId xmlns:p14="http://schemas.microsoft.com/office/powerpoint/2010/main" val="23123821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spcBef>
                <a:spcPct val="20000"/>
              </a:spcBef>
            </a:pPr>
            <a:r>
              <a:rPr lang="en-IE" sz="2700" dirty="0">
                <a:solidFill>
                  <a:prstClr val="black"/>
                </a:solidFill>
              </a:rPr>
              <a:t>Corporate </a:t>
            </a:r>
            <a:r>
              <a:rPr lang="en-IE" sz="2700" dirty="0" smtClean="0">
                <a:solidFill>
                  <a:prstClr val="black"/>
                </a:solidFill>
              </a:rPr>
              <a:t>Governance </a:t>
            </a:r>
            <a:r>
              <a:rPr lang="en-IE" sz="2700" dirty="0">
                <a:solidFill>
                  <a:prstClr val="black"/>
                </a:solidFill>
              </a:rPr>
              <a:t>in </a:t>
            </a:r>
            <a:r>
              <a:rPr lang="en-IE" sz="2700" dirty="0" smtClean="0">
                <a:solidFill>
                  <a:prstClr val="black"/>
                </a:solidFill>
              </a:rPr>
              <a:t>Central</a:t>
            </a:r>
            <a:r>
              <a:rPr lang="en-IE" sz="2700" dirty="0">
                <a:solidFill>
                  <a:prstClr val="black"/>
                </a:solidFill>
              </a:rPr>
              <a:t/>
            </a:r>
            <a:br>
              <a:rPr lang="en-IE" sz="2700" dirty="0">
                <a:solidFill>
                  <a:prstClr val="black"/>
                </a:solidFill>
              </a:rPr>
            </a:br>
            <a:r>
              <a:rPr lang="en-IE" sz="2700" dirty="0" smtClean="0">
                <a:solidFill>
                  <a:prstClr val="black"/>
                </a:solidFill>
              </a:rPr>
              <a:t>Government Departments </a:t>
            </a:r>
            <a:r>
              <a:rPr lang="en-IE" sz="2700" dirty="0">
                <a:solidFill>
                  <a:prstClr val="black"/>
                </a:solidFill>
              </a:rPr>
              <a:t>Code of </a:t>
            </a:r>
            <a:r>
              <a:rPr lang="en-IE" sz="2700" dirty="0" smtClean="0">
                <a:solidFill>
                  <a:prstClr val="black"/>
                </a:solidFill>
              </a:rPr>
              <a:t>Good Practice 2013 (NI)</a:t>
            </a:r>
            <a:r>
              <a:rPr lang="ga-IE" sz="2700" dirty="0">
                <a:solidFill>
                  <a:prstClr val="black"/>
                </a:solidFill>
              </a:rPr>
              <a:t/>
            </a:r>
            <a:br>
              <a:rPr lang="ga-IE" sz="2700" dirty="0">
                <a:solidFill>
                  <a:prstClr val="black"/>
                </a:solidFill>
              </a:rPr>
            </a:br>
            <a:endParaRPr lang="ga-IE" dirty="0"/>
          </a:p>
        </p:txBody>
      </p:sp>
      <p:sp>
        <p:nvSpPr>
          <p:cNvPr id="3" name="Content Placeholder 2"/>
          <p:cNvSpPr>
            <a:spLocks noGrp="1"/>
          </p:cNvSpPr>
          <p:nvPr>
            <p:ph idx="1"/>
          </p:nvPr>
        </p:nvSpPr>
        <p:spPr/>
        <p:txBody>
          <a:bodyPr>
            <a:normAutofit lnSpcReduction="10000"/>
          </a:bodyPr>
          <a:lstStyle/>
          <a:p>
            <a:pPr marL="0" indent="0">
              <a:buNone/>
            </a:pPr>
            <a:r>
              <a:rPr lang="en-IE" dirty="0" smtClean="0"/>
              <a:t>The </a:t>
            </a:r>
            <a:r>
              <a:rPr lang="en-IE" dirty="0"/>
              <a:t>board should have a balance of skills and experience appropriate to fulfilling </a:t>
            </a:r>
            <a:r>
              <a:rPr lang="en-IE" dirty="0" smtClean="0"/>
              <a:t>its responsibilities</a:t>
            </a:r>
            <a:r>
              <a:rPr lang="en-IE" dirty="0"/>
              <a:t>. </a:t>
            </a:r>
            <a:endParaRPr lang="en-IE" dirty="0" smtClean="0"/>
          </a:p>
          <a:p>
            <a:pPr marL="0" indent="0">
              <a:buNone/>
            </a:pPr>
            <a:r>
              <a:rPr lang="en-IE" b="1" dirty="0" smtClean="0"/>
              <a:t>The </a:t>
            </a:r>
            <a:r>
              <a:rPr lang="en-IE" b="1" dirty="0"/>
              <a:t>membership of the board should be balanced, diverse and manageable in size. </a:t>
            </a:r>
            <a:endParaRPr lang="en-IE" b="1" dirty="0" smtClean="0"/>
          </a:p>
          <a:p>
            <a:pPr marL="0" indent="0">
              <a:buNone/>
            </a:pPr>
            <a:r>
              <a:rPr lang="en-IE" dirty="0" smtClean="0"/>
              <a:t>The </a:t>
            </a:r>
            <a:r>
              <a:rPr lang="en-IE" dirty="0"/>
              <a:t>Board should include independent Non- Executive Board Members </a:t>
            </a:r>
            <a:r>
              <a:rPr lang="en-IE" dirty="0" smtClean="0"/>
              <a:t>to </a:t>
            </a:r>
            <a:r>
              <a:rPr lang="en-IE" dirty="0"/>
              <a:t>ensure that executive members are supported and constructively challenged in their role</a:t>
            </a:r>
            <a:r>
              <a:rPr lang="en-IE" dirty="0" smtClean="0"/>
              <a:t>. </a:t>
            </a:r>
            <a:endParaRPr lang="ga-IE" dirty="0"/>
          </a:p>
        </p:txBody>
      </p:sp>
    </p:spTree>
    <p:extLst>
      <p:ext uri="{BB962C8B-B14F-4D97-AF65-F5344CB8AC3E}">
        <p14:creationId xmlns:p14="http://schemas.microsoft.com/office/powerpoint/2010/main" val="34328707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692696"/>
            <a:ext cx="7560839"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80077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rtlCol="0">
            <a:normAutofit/>
          </a:bodyPr>
          <a:lstStyle/>
          <a:p>
            <a:pPr fontAlgn="auto">
              <a:spcAft>
                <a:spcPts val="0"/>
              </a:spcAft>
              <a:defRPr/>
            </a:pPr>
            <a:endParaRPr lang="en-IE" dirty="0">
              <a:solidFill>
                <a:srgbClr val="00B0F0"/>
              </a:solidFill>
            </a:endParaRPr>
          </a:p>
        </p:txBody>
      </p:sp>
      <p:sp>
        <p:nvSpPr>
          <p:cNvPr id="48130" name="Content Placeholder 1"/>
          <p:cNvSpPr>
            <a:spLocks noGrp="1"/>
          </p:cNvSpPr>
          <p:nvPr>
            <p:ph idx="1"/>
          </p:nvPr>
        </p:nvSpPr>
        <p:spPr>
          <a:xfrm>
            <a:off x="468313" y="1412778"/>
            <a:ext cx="8229600" cy="5184574"/>
          </a:xfrm>
        </p:spPr>
        <p:txBody>
          <a:bodyPr>
            <a:normAutofit fontScale="85000" lnSpcReduction="10000"/>
          </a:bodyPr>
          <a:lstStyle/>
          <a:p>
            <a:pPr marL="0" indent="0">
              <a:buNone/>
            </a:pPr>
            <a:r>
              <a:rPr lang="en-IE" sz="3700" b="1" dirty="0" smtClean="0"/>
              <a:t>Diversity Management</a:t>
            </a:r>
          </a:p>
          <a:p>
            <a:r>
              <a:rPr lang="en-IE" sz="3700" dirty="0" smtClean="0"/>
              <a:t>Recruit and Promote from diverse candidate pools</a:t>
            </a:r>
          </a:p>
          <a:p>
            <a:r>
              <a:rPr lang="en-IE" sz="3700" b="1" dirty="0" smtClean="0"/>
              <a:t>Board </a:t>
            </a:r>
            <a:r>
              <a:rPr lang="en-IE" sz="3700" b="1" dirty="0"/>
              <a:t>Selection </a:t>
            </a:r>
            <a:r>
              <a:rPr lang="en-IE" sz="3700" b="1" dirty="0" smtClean="0"/>
              <a:t>and  </a:t>
            </a:r>
            <a:r>
              <a:rPr lang="en-IE" sz="3700" b="1" dirty="0"/>
              <a:t>Appointment </a:t>
            </a:r>
            <a:r>
              <a:rPr lang="en-IE" sz="3700" b="1" dirty="0" smtClean="0"/>
              <a:t>Practices</a:t>
            </a:r>
          </a:p>
          <a:p>
            <a:r>
              <a:rPr lang="en-IE" sz="3700" dirty="0"/>
              <a:t>Work-Life Balance </a:t>
            </a:r>
            <a:r>
              <a:rPr lang="en-IE" sz="3700" dirty="0" smtClean="0"/>
              <a:t>Measures</a:t>
            </a:r>
          </a:p>
          <a:p>
            <a:r>
              <a:rPr lang="en-IE" sz="3700" dirty="0" smtClean="0"/>
              <a:t>Career Development and Leadership Training</a:t>
            </a:r>
          </a:p>
          <a:p>
            <a:r>
              <a:rPr lang="en-IE" sz="3700" b="1" dirty="0"/>
              <a:t>Bias Awareness and </a:t>
            </a:r>
            <a:r>
              <a:rPr lang="en-IE" sz="3700" b="1" dirty="0" smtClean="0"/>
              <a:t>Diversity Initiatives</a:t>
            </a:r>
            <a:endParaRPr lang="en-IE" sz="3700" b="1" dirty="0"/>
          </a:p>
          <a:p>
            <a:r>
              <a:rPr lang="en-IE" sz="3700" b="1" dirty="0" smtClean="0"/>
              <a:t>Mentoring and Sponsorship Schemes</a:t>
            </a:r>
          </a:p>
          <a:p>
            <a:r>
              <a:rPr lang="en-IE" sz="3700" dirty="0" smtClean="0"/>
              <a:t>Creation </a:t>
            </a:r>
            <a:r>
              <a:rPr lang="en-IE" sz="3700" dirty="0"/>
              <a:t>of a network of diversity </a:t>
            </a:r>
            <a:r>
              <a:rPr lang="en-IE" sz="3700" dirty="0" smtClean="0"/>
              <a:t>champions</a:t>
            </a:r>
          </a:p>
          <a:p>
            <a:r>
              <a:rPr lang="en-IE" sz="3700" dirty="0" smtClean="0"/>
              <a:t>Diversity Auditing</a:t>
            </a:r>
            <a:endParaRPr lang="en-IE" dirty="0" smtClean="0"/>
          </a:p>
        </p:txBody>
      </p:sp>
      <p:sp>
        <p:nvSpPr>
          <p:cNvPr id="4" name="Slide Number Placeholder 3"/>
          <p:cNvSpPr>
            <a:spLocks noGrp="1"/>
          </p:cNvSpPr>
          <p:nvPr>
            <p:ph type="sldNum" sz="quarter" idx="12"/>
          </p:nvPr>
        </p:nvSpPr>
        <p:spPr/>
        <p:txBody>
          <a:bodyPr/>
          <a:lstStyle/>
          <a:p>
            <a:pPr>
              <a:defRPr/>
            </a:pPr>
            <a:fld id="{0CE2EF04-A6B1-4AA7-B0AE-0F68A3B97FB2}" type="slidenum">
              <a:rPr lang="en-IE"/>
              <a:pPr>
                <a:defRPr/>
              </a:pPr>
              <a:t>19</a:t>
            </a:fld>
            <a:endParaRPr lang="en-IE"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8175"/>
            <a:ext cx="4273550"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4891971"/>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620688"/>
            <a:ext cx="8229600" cy="4525963"/>
          </a:xfrm>
        </p:spPr>
        <p:txBody>
          <a:bodyPr/>
          <a:lstStyle/>
          <a:p>
            <a:pPr marL="0" indent="0">
              <a:buNone/>
            </a:pPr>
            <a:r>
              <a:rPr lang="en-IE" dirty="0" smtClean="0"/>
              <a:t> </a:t>
            </a:r>
            <a:endParaRPr lang="ga-IE" dirty="0"/>
          </a:p>
        </p:txBody>
      </p:sp>
      <p:sp>
        <p:nvSpPr>
          <p:cNvPr id="5" name="Oval Callout 4"/>
          <p:cNvSpPr/>
          <p:nvPr/>
        </p:nvSpPr>
        <p:spPr>
          <a:xfrm>
            <a:off x="539552" y="1052736"/>
            <a:ext cx="8352928" cy="4104456"/>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dirty="0" smtClean="0"/>
              <a:t>Governance is </a:t>
            </a:r>
          </a:p>
          <a:p>
            <a:pPr algn="ctr"/>
            <a:r>
              <a:rPr lang="en-IE" sz="4000" dirty="0" smtClean="0"/>
              <a:t>the </a:t>
            </a:r>
            <a:r>
              <a:rPr lang="en-IE" sz="4000" dirty="0"/>
              <a:t>process of </a:t>
            </a:r>
            <a:endParaRPr lang="en-IE" sz="4000" dirty="0" smtClean="0"/>
          </a:p>
          <a:p>
            <a:pPr algn="ctr"/>
            <a:r>
              <a:rPr lang="en-IE" sz="4000" dirty="0" smtClean="0"/>
              <a:t>decision-making </a:t>
            </a:r>
          </a:p>
          <a:p>
            <a:pPr algn="ctr"/>
            <a:r>
              <a:rPr lang="en-IE" sz="4000" dirty="0" smtClean="0"/>
              <a:t>and the </a:t>
            </a:r>
            <a:r>
              <a:rPr lang="en-IE" sz="4000" dirty="0"/>
              <a:t>process </a:t>
            </a:r>
            <a:r>
              <a:rPr lang="en-IE" sz="4000" dirty="0" smtClean="0"/>
              <a:t>of decision implementation.</a:t>
            </a:r>
            <a:endParaRPr lang="ga-IE" sz="4000" dirty="0"/>
          </a:p>
        </p:txBody>
      </p:sp>
    </p:spTree>
    <p:extLst>
      <p:ext uri="{BB962C8B-B14F-4D97-AF65-F5344CB8AC3E}">
        <p14:creationId xmlns:p14="http://schemas.microsoft.com/office/powerpoint/2010/main" val="34710456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Conclusion</a:t>
            </a:r>
            <a:endParaRPr lang="ga-IE" dirty="0"/>
          </a:p>
        </p:txBody>
      </p:sp>
      <p:sp>
        <p:nvSpPr>
          <p:cNvPr id="5" name="Content Placeholder 4"/>
          <p:cNvSpPr>
            <a:spLocks noGrp="1"/>
          </p:cNvSpPr>
          <p:nvPr>
            <p:ph sz="half" idx="2"/>
          </p:nvPr>
        </p:nvSpPr>
        <p:spPr>
          <a:xfrm>
            <a:off x="457200" y="2174875"/>
            <a:ext cx="2458616" cy="3951288"/>
          </a:xfrm>
        </p:spPr>
        <p:txBody>
          <a:bodyPr/>
          <a:lstStyle/>
          <a:p>
            <a:r>
              <a:rPr lang="en-IE" sz="2800" dirty="0" smtClean="0"/>
              <a:t>Flexible work practices</a:t>
            </a:r>
          </a:p>
          <a:p>
            <a:r>
              <a:rPr lang="en-IE" sz="2800" dirty="0" smtClean="0"/>
              <a:t>Rewards</a:t>
            </a:r>
          </a:p>
          <a:p>
            <a:r>
              <a:rPr lang="en-IE" sz="2800" dirty="0" smtClean="0"/>
              <a:t>Security</a:t>
            </a:r>
          </a:p>
          <a:p>
            <a:r>
              <a:rPr lang="en-IE" sz="2800" dirty="0" smtClean="0"/>
              <a:t>Inclusion</a:t>
            </a:r>
          </a:p>
          <a:p>
            <a:r>
              <a:rPr lang="en-IE" sz="2800" dirty="0" smtClean="0"/>
              <a:t>Training</a:t>
            </a:r>
          </a:p>
          <a:p>
            <a:endParaRPr lang="ga-IE" dirty="0"/>
          </a:p>
        </p:txBody>
      </p:sp>
      <p:sp>
        <p:nvSpPr>
          <p:cNvPr id="7" name="Content Placeholder 6"/>
          <p:cNvSpPr>
            <a:spLocks noGrp="1"/>
          </p:cNvSpPr>
          <p:nvPr>
            <p:ph sz="quarter" idx="4"/>
          </p:nvPr>
        </p:nvSpPr>
        <p:spPr>
          <a:xfrm>
            <a:off x="6012160" y="2060848"/>
            <a:ext cx="2746648" cy="3993306"/>
          </a:xfrm>
        </p:spPr>
        <p:txBody>
          <a:bodyPr/>
          <a:lstStyle/>
          <a:p>
            <a:r>
              <a:rPr lang="en-IE" sz="2800" dirty="0" smtClean="0"/>
              <a:t>Regulations</a:t>
            </a:r>
          </a:p>
          <a:p>
            <a:r>
              <a:rPr lang="en-IE" sz="2800" dirty="0" smtClean="0"/>
              <a:t>Policies</a:t>
            </a:r>
            <a:endParaRPr lang="en-IE" sz="2800" dirty="0"/>
          </a:p>
          <a:p>
            <a:r>
              <a:rPr lang="en-IE" sz="2800" dirty="0"/>
              <a:t>Targets</a:t>
            </a:r>
          </a:p>
          <a:p>
            <a:r>
              <a:rPr lang="en-IE" sz="2800" dirty="0"/>
              <a:t>Expectations</a:t>
            </a:r>
          </a:p>
          <a:p>
            <a:r>
              <a:rPr lang="en-IE" sz="2800" dirty="0"/>
              <a:t>Awareness</a:t>
            </a:r>
          </a:p>
          <a:p>
            <a:endParaRPr lang="ga-IE"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9450" y="1556792"/>
            <a:ext cx="2705100" cy="504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03436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0"/>
            <a:ext cx="4320480" cy="1700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descr="https://encrypted-tbn2.gstatic.com/images?q=tbn:ANd9GcRTNcWccUDMpc8ihL6Y8W0HrsN6HVCWWat88IqURoLQefX8IT9J">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3356992"/>
            <a:ext cx="3960440" cy="1743076"/>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s://encrypted-tbn0.gstatic.com/images?q=tbn:ANd9GcTrPah1aBmPTmXVnY-GDuC_JFdZr4Vn_hBqy1SBYgSjharhBwRR">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6016" y="5157191"/>
            <a:ext cx="4276725" cy="1712315"/>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7"/>
          <p:cNvSpPr>
            <a:spLocks noGrp="1"/>
          </p:cNvSpPr>
          <p:nvPr>
            <p:ph idx="1"/>
          </p:nvPr>
        </p:nvSpPr>
        <p:spPr>
          <a:xfrm>
            <a:off x="179512" y="188640"/>
            <a:ext cx="8507288" cy="6480720"/>
          </a:xfrm>
        </p:spPr>
        <p:txBody>
          <a:bodyPr>
            <a:normAutofit/>
          </a:bodyPr>
          <a:lstStyle/>
          <a:p>
            <a:pPr marL="0" indent="0">
              <a:buNone/>
            </a:pPr>
            <a:r>
              <a:rPr lang="en-IE" dirty="0" smtClean="0"/>
              <a:t>1. </a:t>
            </a:r>
          </a:p>
          <a:p>
            <a:pPr marL="0" indent="0">
              <a:buNone/>
            </a:pPr>
            <a:endParaRPr lang="en-IE" dirty="0"/>
          </a:p>
          <a:p>
            <a:pPr marL="0" indent="0">
              <a:buNone/>
            </a:pPr>
            <a:r>
              <a:rPr lang="en-IE" dirty="0" smtClean="0"/>
              <a:t>	</a:t>
            </a:r>
          </a:p>
          <a:p>
            <a:pPr marL="0" indent="0">
              <a:buNone/>
            </a:pPr>
            <a:r>
              <a:rPr lang="en-IE" dirty="0"/>
              <a:t>	</a:t>
            </a:r>
            <a:r>
              <a:rPr lang="en-IE" dirty="0" smtClean="0"/>
              <a:t>2.</a:t>
            </a:r>
          </a:p>
          <a:p>
            <a:pPr marL="0" indent="0">
              <a:buNone/>
            </a:pPr>
            <a:endParaRPr lang="en-IE" dirty="0"/>
          </a:p>
          <a:p>
            <a:pPr marL="0" indent="0">
              <a:buNone/>
            </a:pPr>
            <a:endParaRPr lang="en-IE" dirty="0"/>
          </a:p>
          <a:p>
            <a:pPr marL="0" indent="0">
              <a:buNone/>
            </a:pPr>
            <a:r>
              <a:rPr lang="en-IE" dirty="0" smtClean="0"/>
              <a:t>		3.</a:t>
            </a:r>
          </a:p>
          <a:p>
            <a:pPr marL="0" indent="0">
              <a:buNone/>
            </a:pPr>
            <a:endParaRPr lang="en-IE" dirty="0"/>
          </a:p>
          <a:p>
            <a:pPr marL="0" indent="0">
              <a:buNone/>
            </a:pPr>
            <a:endParaRPr lang="en-IE" dirty="0" smtClean="0"/>
          </a:p>
          <a:p>
            <a:pPr marL="0" indent="0">
              <a:buNone/>
            </a:pPr>
            <a:r>
              <a:rPr lang="en-IE" dirty="0" smtClean="0"/>
              <a:t>				4. </a:t>
            </a:r>
            <a:endParaRPr lang="ga-IE" dirty="0"/>
          </a:p>
        </p:txBody>
      </p:sp>
      <p:pic>
        <p:nvPicPr>
          <p:cNvPr id="5129"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87824" y="1124744"/>
            <a:ext cx="3888432" cy="2085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162502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404664"/>
            <a:ext cx="7632848" cy="5805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95985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539552" y="980728"/>
          <a:ext cx="8280920" cy="5472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 name="Diagram 1"/>
          <p:cNvGraphicFramePr/>
          <p:nvPr>
            <p:extLst>
              <p:ext uri="{D42A27DB-BD31-4B8C-83A1-F6EECF244321}">
                <p14:modId xmlns:p14="http://schemas.microsoft.com/office/powerpoint/2010/main" val="3953841843"/>
              </p:ext>
            </p:extLst>
          </p:nvPr>
        </p:nvGraphicFramePr>
        <p:xfrm>
          <a:off x="251520" y="260648"/>
          <a:ext cx="8784976" cy="64807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713314661"/>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6632"/>
            <a:ext cx="8229600" cy="2016224"/>
          </a:xfrm>
          <a:ln>
            <a:solidFill>
              <a:srgbClr val="002060"/>
            </a:solidFill>
          </a:ln>
        </p:spPr>
        <p:txBody>
          <a:bodyPr>
            <a:normAutofit fontScale="90000"/>
          </a:bodyPr>
          <a:lstStyle/>
          <a:p>
            <a:r>
              <a:rPr lang="en-IE" sz="3600" dirty="0" smtClean="0"/>
              <a:t/>
            </a:r>
            <a:br>
              <a:rPr lang="en-IE" sz="3600" dirty="0" smtClean="0"/>
            </a:br>
            <a:r>
              <a:rPr lang="en-IE" sz="3600" dirty="0" smtClean="0"/>
              <a:t>“A </a:t>
            </a:r>
            <a:r>
              <a:rPr lang="en-IE" sz="3600" dirty="0"/>
              <a:t>company embroiled in tragedy must display </a:t>
            </a:r>
            <a:r>
              <a:rPr lang="en-IE" sz="3600" dirty="0" smtClean="0"/>
              <a:t>tact: GM </a:t>
            </a:r>
            <a:r>
              <a:rPr lang="en-IE" sz="3600" dirty="0"/>
              <a:t>dealt deftly with a fatal fault while Malaysia Airlines’ crisis has become a diplomatic </a:t>
            </a:r>
            <a:r>
              <a:rPr lang="en-IE" sz="3600" dirty="0" smtClean="0"/>
              <a:t>disaster” </a:t>
            </a:r>
            <a:r>
              <a:rPr lang="en-IE" sz="3600" i="1" dirty="0" smtClean="0"/>
              <a:t>Financial Times March 26</a:t>
            </a:r>
            <a:r>
              <a:rPr lang="en-IE" sz="3600" i="1" baseline="30000" dirty="0" smtClean="0"/>
              <a:t>th</a:t>
            </a:r>
            <a:r>
              <a:rPr lang="en-IE" sz="3600" i="1" dirty="0" smtClean="0"/>
              <a:t> 2014</a:t>
            </a:r>
            <a:r>
              <a:rPr lang="en-IE" dirty="0"/>
              <a:t/>
            </a:r>
            <a:br>
              <a:rPr lang="en-IE" dirty="0"/>
            </a:br>
            <a:endParaRPr lang="ga-IE" dirty="0"/>
          </a:p>
        </p:txBody>
      </p:sp>
      <p:sp>
        <p:nvSpPr>
          <p:cNvPr id="3" name="Content Placeholder 2"/>
          <p:cNvSpPr>
            <a:spLocks noGrp="1"/>
          </p:cNvSpPr>
          <p:nvPr>
            <p:ph idx="1"/>
          </p:nvPr>
        </p:nvSpPr>
        <p:spPr>
          <a:xfrm>
            <a:off x="457200" y="2564904"/>
            <a:ext cx="8229600" cy="3561259"/>
          </a:xfrm>
        </p:spPr>
        <p:txBody>
          <a:bodyPr>
            <a:normAutofit fontScale="92500"/>
          </a:bodyPr>
          <a:lstStyle/>
          <a:p>
            <a:pPr marL="0" indent="0">
              <a:buNone/>
            </a:pPr>
            <a:r>
              <a:rPr lang="en-IE" dirty="0" smtClean="0"/>
              <a:t>“Ms </a:t>
            </a:r>
            <a:r>
              <a:rPr lang="en-IE" dirty="0"/>
              <a:t>Barra, who took over as GM’s boss in January, has so far reacted in an exemplary manner. She has stepped up to take personal responsibility, admitted that GM is to blame and apologised; emphasised her sorrow “as a mom with a family of my own” and promised not only to make amends but to use the crisis as a turning point for GM</a:t>
            </a:r>
            <a:r>
              <a:rPr lang="en-IE" dirty="0" smtClean="0"/>
              <a:t>.”</a:t>
            </a:r>
            <a:endParaRPr lang="ga-IE" dirty="0"/>
          </a:p>
        </p:txBody>
      </p:sp>
    </p:spTree>
    <p:extLst>
      <p:ext uri="{BB962C8B-B14F-4D97-AF65-F5344CB8AC3E}">
        <p14:creationId xmlns:p14="http://schemas.microsoft.com/office/powerpoint/2010/main" val="2670903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39552" y="0"/>
            <a:ext cx="8229600" cy="864096"/>
          </a:xfrm>
        </p:spPr>
        <p:txBody>
          <a:bodyPr/>
          <a:lstStyle/>
          <a:p>
            <a:r>
              <a:rPr lang="en-IE" dirty="0"/>
              <a:t>8 Symptoms of </a:t>
            </a:r>
            <a:r>
              <a:rPr lang="en-IE" dirty="0" smtClean="0"/>
              <a:t>Group-Think </a:t>
            </a:r>
            <a:r>
              <a:rPr lang="en-IE" sz="2000" dirty="0"/>
              <a:t>(Janis 1977)</a:t>
            </a:r>
            <a:endParaRPr lang="en-GB" sz="2000" dirty="0"/>
          </a:p>
        </p:txBody>
      </p:sp>
      <p:sp>
        <p:nvSpPr>
          <p:cNvPr id="16387" name="Rectangle 3"/>
          <p:cNvSpPr>
            <a:spLocks noGrp="1" noChangeArrowheads="1"/>
          </p:cNvSpPr>
          <p:nvPr>
            <p:ph type="body" idx="1"/>
          </p:nvPr>
        </p:nvSpPr>
        <p:spPr>
          <a:xfrm>
            <a:off x="457200" y="980729"/>
            <a:ext cx="8229600" cy="5688632"/>
          </a:xfrm>
        </p:spPr>
        <p:txBody>
          <a:bodyPr>
            <a:noAutofit/>
          </a:bodyPr>
          <a:lstStyle/>
          <a:p>
            <a:pPr>
              <a:lnSpc>
                <a:spcPct val="80000"/>
              </a:lnSpc>
              <a:buFontTx/>
              <a:buNone/>
            </a:pPr>
            <a:r>
              <a:rPr lang="en-GB" sz="2000" dirty="0"/>
              <a:t>I</a:t>
            </a:r>
            <a:r>
              <a:rPr lang="en-GB" sz="2400" dirty="0"/>
              <a:t>: </a:t>
            </a:r>
            <a:r>
              <a:rPr lang="en-GB" sz="2400" b="1" dirty="0"/>
              <a:t>Overestimations of the </a:t>
            </a:r>
            <a:r>
              <a:rPr lang="en-GB" sz="2400" b="1" dirty="0" smtClean="0"/>
              <a:t>Group—its </a:t>
            </a:r>
            <a:r>
              <a:rPr lang="en-GB" sz="2400" b="1" dirty="0"/>
              <a:t>power and morality</a:t>
            </a:r>
          </a:p>
          <a:p>
            <a:pPr>
              <a:lnSpc>
                <a:spcPct val="80000"/>
              </a:lnSpc>
            </a:pPr>
            <a:r>
              <a:rPr lang="en-GB" sz="2000" i="1" dirty="0"/>
              <a:t>Illusions of invulnerability</a:t>
            </a:r>
            <a:r>
              <a:rPr lang="en-GB" sz="2000" dirty="0"/>
              <a:t> creating excessive optimism and encouraging risk taking. </a:t>
            </a:r>
          </a:p>
          <a:p>
            <a:pPr>
              <a:lnSpc>
                <a:spcPct val="80000"/>
              </a:lnSpc>
            </a:pPr>
            <a:r>
              <a:rPr lang="en-GB" sz="2000" i="1" dirty="0"/>
              <a:t>Unquestioned belief</a:t>
            </a:r>
            <a:r>
              <a:rPr lang="en-GB" sz="2000" dirty="0"/>
              <a:t> in the morality of the group, causing members to ignore the consequences of their actions. </a:t>
            </a:r>
          </a:p>
          <a:p>
            <a:pPr>
              <a:lnSpc>
                <a:spcPct val="80000"/>
              </a:lnSpc>
            </a:pPr>
            <a:endParaRPr lang="en-GB" sz="2000" dirty="0"/>
          </a:p>
          <a:p>
            <a:pPr>
              <a:lnSpc>
                <a:spcPct val="80000"/>
              </a:lnSpc>
              <a:buFontTx/>
              <a:buNone/>
            </a:pPr>
            <a:r>
              <a:rPr lang="en-GB" sz="2000" dirty="0"/>
              <a:t>II: </a:t>
            </a:r>
            <a:r>
              <a:rPr lang="en-GB" sz="2400" b="1" dirty="0" smtClean="0"/>
              <a:t>Closed-Mindedness</a:t>
            </a:r>
            <a:endParaRPr lang="en-GB" sz="2400" b="1" dirty="0"/>
          </a:p>
          <a:p>
            <a:pPr>
              <a:lnSpc>
                <a:spcPct val="80000"/>
              </a:lnSpc>
            </a:pPr>
            <a:r>
              <a:rPr lang="en-GB" sz="2000" i="1" dirty="0"/>
              <a:t>Rationalising warnings</a:t>
            </a:r>
            <a:r>
              <a:rPr lang="en-GB" sz="2000" dirty="0"/>
              <a:t> that might challenge the group's assumptions. (cognitive dissonance)</a:t>
            </a:r>
          </a:p>
          <a:p>
            <a:pPr>
              <a:lnSpc>
                <a:spcPct val="80000"/>
              </a:lnSpc>
            </a:pPr>
            <a:r>
              <a:rPr lang="en-GB" sz="2000" i="1" dirty="0" err="1"/>
              <a:t>Sterotyping</a:t>
            </a:r>
            <a:r>
              <a:rPr lang="en-GB" sz="2000" dirty="0"/>
              <a:t> those who are opposed to the group as weak, evil, biased, spiteful, impotent, or stupid. </a:t>
            </a:r>
          </a:p>
          <a:p>
            <a:pPr>
              <a:lnSpc>
                <a:spcPct val="80000"/>
              </a:lnSpc>
              <a:buFontTx/>
              <a:buNone/>
            </a:pPr>
            <a:endParaRPr lang="en-GB" sz="2000" dirty="0"/>
          </a:p>
          <a:p>
            <a:pPr>
              <a:lnSpc>
                <a:spcPct val="80000"/>
              </a:lnSpc>
              <a:buFontTx/>
              <a:buNone/>
            </a:pPr>
            <a:r>
              <a:rPr lang="en-GB" sz="2000" dirty="0"/>
              <a:t>III: </a:t>
            </a:r>
            <a:r>
              <a:rPr lang="en-GB" sz="2400" b="1" dirty="0"/>
              <a:t>Pressures toward </a:t>
            </a:r>
            <a:r>
              <a:rPr lang="en-GB" sz="2400" b="1" dirty="0" smtClean="0"/>
              <a:t>Uniformity</a:t>
            </a:r>
            <a:endParaRPr lang="en-GB" sz="2400" b="1" dirty="0"/>
          </a:p>
          <a:p>
            <a:pPr>
              <a:lnSpc>
                <a:spcPct val="80000"/>
              </a:lnSpc>
            </a:pPr>
            <a:r>
              <a:rPr lang="en-GB" sz="2000" i="1" dirty="0"/>
              <a:t>Self-censorship </a:t>
            </a:r>
            <a:r>
              <a:rPr lang="en-GB" sz="2000" dirty="0"/>
              <a:t>of ideas that deviate from the apparent group consensus. </a:t>
            </a:r>
          </a:p>
          <a:p>
            <a:pPr>
              <a:lnSpc>
                <a:spcPct val="80000"/>
              </a:lnSpc>
            </a:pPr>
            <a:r>
              <a:rPr lang="en-GB" sz="2000" i="1" dirty="0"/>
              <a:t>Illusions of unanimity</a:t>
            </a:r>
            <a:r>
              <a:rPr lang="en-GB" sz="2000" dirty="0"/>
              <a:t> among group members, silence is viewed as agreement. </a:t>
            </a:r>
          </a:p>
          <a:p>
            <a:pPr>
              <a:lnSpc>
                <a:spcPct val="80000"/>
              </a:lnSpc>
            </a:pPr>
            <a:r>
              <a:rPr lang="en-GB" sz="2000" i="1" dirty="0"/>
              <a:t>Direct pressure</a:t>
            </a:r>
            <a:r>
              <a:rPr lang="en-GB" sz="2000" dirty="0"/>
              <a:t> to conform placed on any member who questions the group, couched in terms of "disloyalty" </a:t>
            </a:r>
          </a:p>
          <a:p>
            <a:pPr>
              <a:lnSpc>
                <a:spcPct val="80000"/>
              </a:lnSpc>
            </a:pPr>
            <a:r>
              <a:rPr lang="en-GB" sz="2000" i="1" dirty="0"/>
              <a:t>Mind guards</a:t>
            </a:r>
            <a:r>
              <a:rPr lang="en-GB" sz="2000" dirty="0"/>
              <a:t> — self-appointed members who shield the group from dissenting information. </a:t>
            </a:r>
          </a:p>
        </p:txBody>
      </p:sp>
    </p:spTree>
    <p:extLst>
      <p:ext uri="{BB962C8B-B14F-4D97-AF65-F5344CB8AC3E}">
        <p14:creationId xmlns:p14="http://schemas.microsoft.com/office/powerpoint/2010/main" val="10506720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539552" y="980728"/>
          <a:ext cx="8280920" cy="5472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 name="Diagram 1"/>
          <p:cNvGraphicFramePr/>
          <p:nvPr>
            <p:extLst>
              <p:ext uri="{D42A27DB-BD31-4B8C-83A1-F6EECF244321}">
                <p14:modId xmlns:p14="http://schemas.microsoft.com/office/powerpoint/2010/main" val="4085297695"/>
              </p:ext>
            </p:extLst>
          </p:nvPr>
        </p:nvGraphicFramePr>
        <p:xfrm>
          <a:off x="251520" y="260648"/>
          <a:ext cx="8784976" cy="64807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Oval 4"/>
          <p:cNvSpPr>
            <a:spLocks noChangeArrowheads="1"/>
          </p:cNvSpPr>
          <p:nvPr/>
        </p:nvSpPr>
        <p:spPr bwMode="auto">
          <a:xfrm>
            <a:off x="5724128" y="1124744"/>
            <a:ext cx="3096344" cy="2159413"/>
          </a:xfrm>
          <a:prstGeom prst="ellipse">
            <a:avLst/>
          </a:prstGeom>
          <a:solidFill>
            <a:srgbClr val="A2C1FE"/>
          </a:solidFill>
          <a:ln w="12700" algn="ctr">
            <a:solidFill>
              <a:schemeClr val="tx1"/>
            </a:solidFill>
            <a:round/>
            <a:headEnd/>
            <a:tailEnd/>
          </a:ln>
        </p:spPr>
        <p:txBody>
          <a:bodyPr/>
          <a:lstStyle/>
          <a:p>
            <a:pPr algn="ctr" fontAlgn="base">
              <a:spcBef>
                <a:spcPct val="0"/>
              </a:spcBef>
              <a:spcAft>
                <a:spcPct val="0"/>
              </a:spcAft>
            </a:pPr>
            <a:r>
              <a:rPr lang="en-IE" sz="3200" b="1" dirty="0" smtClean="0">
                <a:solidFill>
                  <a:prstClr val="white"/>
                </a:solidFill>
                <a:latin typeface="Arial" charset="0"/>
                <a:cs typeface="Arial" charset="0"/>
              </a:rPr>
              <a:t>Equality</a:t>
            </a:r>
          </a:p>
          <a:p>
            <a:pPr algn="ctr" fontAlgn="base">
              <a:spcBef>
                <a:spcPct val="0"/>
              </a:spcBef>
              <a:spcAft>
                <a:spcPct val="0"/>
              </a:spcAft>
            </a:pPr>
            <a:r>
              <a:rPr lang="en-IE" sz="3200" b="1" dirty="0" smtClean="0">
                <a:solidFill>
                  <a:prstClr val="white"/>
                </a:solidFill>
                <a:latin typeface="Arial" charset="0"/>
                <a:cs typeface="Arial" charset="0"/>
              </a:rPr>
              <a:t>Argument</a:t>
            </a:r>
            <a:endParaRPr lang="ga-IE" sz="3200" b="1" dirty="0">
              <a:solidFill>
                <a:prstClr val="white"/>
              </a:solidFill>
              <a:latin typeface="Arial" charset="0"/>
              <a:cs typeface="Arial" charset="0"/>
            </a:endParaRPr>
          </a:p>
        </p:txBody>
      </p:sp>
      <p:sp>
        <p:nvSpPr>
          <p:cNvPr id="6" name="Oval 5"/>
          <p:cNvSpPr/>
          <p:nvPr/>
        </p:nvSpPr>
        <p:spPr>
          <a:xfrm>
            <a:off x="5364088" y="3861048"/>
            <a:ext cx="3528392" cy="2232248"/>
          </a:xfrm>
          <a:prstGeom prst="ellipse">
            <a:avLst/>
          </a:prstGeom>
          <a:solidFill>
            <a:schemeClr val="tx2">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en-IE" sz="3200" b="1" dirty="0" smtClean="0">
                <a:solidFill>
                  <a:schemeClr val="bg1"/>
                </a:solidFill>
                <a:latin typeface="Arial" panose="020B0604020202020204" pitchFamily="34" charset="0"/>
                <a:cs typeface="Arial" panose="020B0604020202020204" pitchFamily="34" charset="0"/>
              </a:rPr>
              <a:t>Democratic Argument</a:t>
            </a:r>
            <a:endParaRPr lang="ga-IE"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038991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980728"/>
            <a:ext cx="7560840" cy="4464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82333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2441</TotalTime>
  <Words>701</Words>
  <Application>Microsoft Office PowerPoint</Application>
  <PresentationFormat>On-screen Show (4:3)</PresentationFormat>
  <Paragraphs>112</Paragraphs>
  <Slides>20</Slides>
  <Notes>3</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The Role of Diversity in Good Governance</vt:lpstr>
      <vt:lpstr>PowerPoint Presentation</vt:lpstr>
      <vt:lpstr>PowerPoint Presentation</vt:lpstr>
      <vt:lpstr>PowerPoint Presentation</vt:lpstr>
      <vt:lpstr>PowerPoint Presentation</vt:lpstr>
      <vt:lpstr> “A company embroiled in tragedy must display tact: GM dealt deftly with a fatal fault while Malaysia Airlines’ crisis has become a diplomatic disaster” Financial Times March 26th 2014 </vt:lpstr>
      <vt:lpstr>8 Symptoms of Group-Think (Janis 1977)</vt:lpstr>
      <vt:lpstr>PowerPoint Presentation</vt:lpstr>
      <vt:lpstr>PowerPoint Presentation</vt:lpstr>
      <vt:lpstr>PowerPoint Presentation</vt:lpstr>
      <vt:lpstr>PowerPoint Presentation</vt:lpstr>
      <vt:lpstr>PowerPoint Presentation</vt:lpstr>
      <vt:lpstr>Regulatory Toolkit</vt:lpstr>
      <vt:lpstr>PowerPoint Presentation</vt:lpstr>
      <vt:lpstr>2009 Code for the Governance of State Bodies, s.2.17  </vt:lpstr>
      <vt:lpstr>UK </vt:lpstr>
      <vt:lpstr>Corporate Governance in Central Government Departments Code of Good Practice 2013 (NI) </vt:lpstr>
      <vt:lpstr>PowerPoint Presentation</vt:lpstr>
      <vt:lpstr>PowerPoint Presentation</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Alan</cp:lastModifiedBy>
  <cp:revision>40</cp:revision>
  <dcterms:created xsi:type="dcterms:W3CDTF">2014-03-27T11:59:32Z</dcterms:created>
  <dcterms:modified xsi:type="dcterms:W3CDTF">2014-03-31T22:55:41Z</dcterms:modified>
</cp:coreProperties>
</file>