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24"/>
  </p:notesMasterIdLst>
  <p:sldIdLst>
    <p:sldId id="300" r:id="rId2"/>
    <p:sldId id="450" r:id="rId3"/>
    <p:sldId id="435" r:id="rId4"/>
    <p:sldId id="446" r:id="rId5"/>
    <p:sldId id="448" r:id="rId6"/>
    <p:sldId id="456" r:id="rId7"/>
    <p:sldId id="457" r:id="rId8"/>
    <p:sldId id="430" r:id="rId9"/>
    <p:sldId id="445" r:id="rId10"/>
    <p:sldId id="458" r:id="rId11"/>
    <p:sldId id="444" r:id="rId12"/>
    <p:sldId id="443" r:id="rId13"/>
    <p:sldId id="432" r:id="rId14"/>
    <p:sldId id="434" r:id="rId15"/>
    <p:sldId id="449" r:id="rId16"/>
    <p:sldId id="451" r:id="rId17"/>
    <p:sldId id="453" r:id="rId18"/>
    <p:sldId id="452" r:id="rId19"/>
    <p:sldId id="454" r:id="rId20"/>
    <p:sldId id="459" r:id="rId21"/>
    <p:sldId id="455" r:id="rId22"/>
    <p:sldId id="259" r:id="rId23"/>
  </p:sldIdLst>
  <p:sldSz cx="9144000" cy="6858000" type="screen4x3"/>
  <p:notesSz cx="6805613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C8D0"/>
    <a:srgbClr val="A8A8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5204" autoAdjust="0"/>
  </p:normalViewPr>
  <p:slideViewPr>
    <p:cSldViewPr>
      <p:cViewPr>
        <p:scale>
          <a:sx n="100" d="100"/>
          <a:sy n="100" d="100"/>
        </p:scale>
        <p:origin x="-282" y="-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B97C51-F715-44CA-9A10-7B2418A3A7AB}" type="datetimeFigureOut">
              <a:rPr lang="en-IE" smtClean="0"/>
              <a:t>02/04/2014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F11C7-5D70-4BE4-90EB-653A26BD8C2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69352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F11C7-5D70-4BE4-90EB-653A26BD8C2A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5735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F11C7-5D70-4BE4-90EB-653A26BD8C2A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5735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F11C7-5D70-4BE4-90EB-653A26BD8C2A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5735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F11C7-5D70-4BE4-90EB-653A26BD8C2A}" type="slidenum">
              <a:rPr lang="en-IE" smtClean="0"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5735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2" Type="http://schemas.openxmlformats.org/officeDocument/2006/relationships/image" Target="../media/image2.jp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12.png"/><Relationship Id="rId18" Type="http://schemas.openxmlformats.org/officeDocument/2006/relationships/image" Target="../media/image15.png"/><Relationship Id="rId26" Type="http://schemas.openxmlformats.org/officeDocument/2006/relationships/image" Target="../media/image41.png"/><Relationship Id="rId3" Type="http://schemas.openxmlformats.org/officeDocument/2006/relationships/image" Target="../media/image23.png"/><Relationship Id="rId21" Type="http://schemas.openxmlformats.org/officeDocument/2006/relationships/image" Target="../media/image36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34.png"/><Relationship Id="rId25" Type="http://schemas.openxmlformats.org/officeDocument/2006/relationships/image" Target="../media/image40.png"/><Relationship Id="rId2" Type="http://schemas.openxmlformats.org/officeDocument/2006/relationships/image" Target="../media/image2.jpg"/><Relationship Id="rId16" Type="http://schemas.openxmlformats.org/officeDocument/2006/relationships/image" Target="../media/image33.png"/><Relationship Id="rId20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3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38.png"/><Relationship Id="rId28" Type="http://schemas.openxmlformats.org/officeDocument/2006/relationships/image" Target="../media/image43.png"/><Relationship Id="rId10" Type="http://schemas.openxmlformats.org/officeDocument/2006/relationships/image" Target="../media/image9.png"/><Relationship Id="rId19" Type="http://schemas.openxmlformats.org/officeDocument/2006/relationships/image" Target="../media/image16.png"/><Relationship Id="rId4" Type="http://schemas.openxmlformats.org/officeDocument/2006/relationships/image" Target="../media/image3.png"/><Relationship Id="rId9" Type="http://schemas.openxmlformats.org/officeDocument/2006/relationships/image" Target="../media/image32.png"/><Relationship Id="rId14" Type="http://schemas.openxmlformats.org/officeDocument/2006/relationships/image" Target="../media/image13.png"/><Relationship Id="rId22" Type="http://schemas.openxmlformats.org/officeDocument/2006/relationships/image" Target="../media/image37.png"/><Relationship Id="rId27" Type="http://schemas.openxmlformats.org/officeDocument/2006/relationships/image" Target="../media/image4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13.png"/><Relationship Id="rId18" Type="http://schemas.openxmlformats.org/officeDocument/2006/relationships/image" Target="../media/image16.png"/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12" Type="http://schemas.openxmlformats.org/officeDocument/2006/relationships/image" Target="../media/image12.png"/><Relationship Id="rId17" Type="http://schemas.openxmlformats.org/officeDocument/2006/relationships/image" Target="../media/image15.png"/><Relationship Id="rId2" Type="http://schemas.openxmlformats.org/officeDocument/2006/relationships/image" Target="../media/image2.jpg"/><Relationship Id="rId16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33.png"/><Relationship Id="rId10" Type="http://schemas.openxmlformats.org/officeDocument/2006/relationships/image" Target="../media/image10.png"/><Relationship Id="rId19" Type="http://schemas.openxmlformats.org/officeDocument/2006/relationships/image" Target="../media/image52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STATI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3164" y="1057509"/>
            <a:ext cx="5173012" cy="9313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3164" y="5767164"/>
            <a:ext cx="5688000" cy="6480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83164" y="6419958"/>
            <a:ext cx="5688000" cy="216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Lucida Fax" pitchFamily="18" charset="0"/>
              </a:defRPr>
            </a:lvl1pPr>
          </a:lstStyle>
          <a:p>
            <a:endParaRPr lang="en-IE" dirty="0"/>
          </a:p>
        </p:txBody>
      </p:sp>
      <p:pic>
        <p:nvPicPr>
          <p:cNvPr id="5" name="Picture Placeholder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4737" y="2875593"/>
            <a:ext cx="900000" cy="900000"/>
          </a:xfrm>
          <a:prstGeom prst="rect">
            <a:avLst/>
          </a:prstGeom>
        </p:spPr>
      </p:pic>
      <p:pic>
        <p:nvPicPr>
          <p:cNvPr id="6" name="Picture Placeholder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8384" y="1090041"/>
            <a:ext cx="900000" cy="900000"/>
          </a:xfrm>
          <a:prstGeom prst="rect">
            <a:avLst/>
          </a:prstGeom>
        </p:spPr>
      </p:pic>
      <p:pic>
        <p:nvPicPr>
          <p:cNvPr id="7" name="Picture Placeholder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28384" y="1979830"/>
            <a:ext cx="900000" cy="900000"/>
          </a:xfrm>
          <a:prstGeom prst="rect">
            <a:avLst/>
          </a:prstGeom>
        </p:spPr>
      </p:pic>
      <p:pic>
        <p:nvPicPr>
          <p:cNvPr id="8" name="Picture Placeholder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19374" y="2875593"/>
            <a:ext cx="900000" cy="900000"/>
          </a:xfrm>
          <a:prstGeom prst="rect">
            <a:avLst/>
          </a:prstGeom>
        </p:spPr>
      </p:pic>
      <p:pic>
        <p:nvPicPr>
          <p:cNvPr id="9" name="Picture Placeholder 2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831" y="3784803"/>
            <a:ext cx="900000" cy="900000"/>
          </a:xfrm>
          <a:prstGeom prst="rect">
            <a:avLst/>
          </a:prstGeom>
        </p:spPr>
      </p:pic>
      <p:pic>
        <p:nvPicPr>
          <p:cNvPr id="10" name="Picture Placeholder 2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646" y="4680030"/>
            <a:ext cx="900000" cy="900000"/>
          </a:xfrm>
          <a:prstGeom prst="rect">
            <a:avLst/>
          </a:prstGeom>
        </p:spPr>
      </p:pic>
      <p:pic>
        <p:nvPicPr>
          <p:cNvPr id="11" name="Picture Placeholder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14737" y="1979830"/>
            <a:ext cx="900000" cy="900000"/>
          </a:xfrm>
          <a:prstGeom prst="rect">
            <a:avLst/>
          </a:prstGeom>
        </p:spPr>
      </p:pic>
      <p:pic>
        <p:nvPicPr>
          <p:cNvPr id="12" name="Picture Placeholder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14737" y="3784803"/>
            <a:ext cx="900000" cy="900000"/>
          </a:xfrm>
          <a:prstGeom prst="rect">
            <a:avLst/>
          </a:prstGeom>
        </p:spPr>
      </p:pic>
      <p:pic>
        <p:nvPicPr>
          <p:cNvPr id="13" name="Picture Placeholder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737" y="287559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Picture Placeholder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384" y="1090041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6" name="Picture Placeholder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384" y="1979830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7" name="Picture Placeholder 2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374" y="287559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" name="Picture Placeholder 3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37" y="1979830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1" name="Picture Placeholder 2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37" y="378480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2" name="Picture Placeholder 2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737" y="2875593"/>
            <a:ext cx="900000" cy="900000"/>
          </a:xfrm>
          <a:prstGeom prst="rect">
            <a:avLst/>
          </a:prstGeom>
        </p:spPr>
      </p:pic>
      <p:pic>
        <p:nvPicPr>
          <p:cNvPr id="23" name="Picture Placeholder 2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384" y="1090041"/>
            <a:ext cx="900000" cy="900000"/>
          </a:xfrm>
          <a:prstGeom prst="rect">
            <a:avLst/>
          </a:prstGeom>
        </p:spPr>
      </p:pic>
      <p:pic>
        <p:nvPicPr>
          <p:cNvPr id="24" name="Picture Placeholder 2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384" y="1979830"/>
            <a:ext cx="900000" cy="900000"/>
          </a:xfrm>
          <a:prstGeom prst="rect">
            <a:avLst/>
          </a:prstGeom>
        </p:spPr>
      </p:pic>
      <p:pic>
        <p:nvPicPr>
          <p:cNvPr id="25" name="Picture Placeholder 2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374" y="2875593"/>
            <a:ext cx="900000" cy="900000"/>
          </a:xfrm>
          <a:prstGeom prst="rect">
            <a:avLst/>
          </a:prstGeom>
        </p:spPr>
      </p:pic>
      <p:pic>
        <p:nvPicPr>
          <p:cNvPr id="28" name="Picture Placeholder 30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37" y="1979830"/>
            <a:ext cx="900000" cy="900000"/>
          </a:xfrm>
          <a:prstGeom prst="rect">
            <a:avLst/>
          </a:prstGeom>
        </p:spPr>
      </p:pic>
      <p:pic>
        <p:nvPicPr>
          <p:cNvPr id="29" name="Picture Placeholder 28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37" y="3784803"/>
            <a:ext cx="900000" cy="900000"/>
          </a:xfrm>
          <a:prstGeom prst="rect">
            <a:avLst/>
          </a:prstGeom>
        </p:spPr>
      </p:pic>
      <p:pic>
        <p:nvPicPr>
          <p:cNvPr id="30" name="Picture Placeholder 13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74" y="3394660"/>
            <a:ext cx="2235600" cy="2235600"/>
          </a:xfrm>
          <a:prstGeom prst="rect">
            <a:avLst/>
          </a:prstGeom>
        </p:spPr>
      </p:pic>
      <p:pic>
        <p:nvPicPr>
          <p:cNvPr id="31" name="Picture Placeholder 2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4737" y="2875593"/>
            <a:ext cx="900000" cy="900000"/>
          </a:xfrm>
          <a:prstGeom prst="rect">
            <a:avLst/>
          </a:prstGeom>
        </p:spPr>
      </p:pic>
      <p:pic>
        <p:nvPicPr>
          <p:cNvPr id="32" name="Picture Placeholder 2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8384" y="1090041"/>
            <a:ext cx="900000" cy="900000"/>
          </a:xfrm>
          <a:prstGeom prst="rect">
            <a:avLst/>
          </a:prstGeom>
        </p:spPr>
      </p:pic>
      <p:pic>
        <p:nvPicPr>
          <p:cNvPr id="33" name="Picture Placeholder 2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28384" y="1979830"/>
            <a:ext cx="900000" cy="900000"/>
          </a:xfrm>
          <a:prstGeom prst="rect">
            <a:avLst/>
          </a:prstGeom>
        </p:spPr>
      </p:pic>
      <p:pic>
        <p:nvPicPr>
          <p:cNvPr id="34" name="Picture Placeholder 2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19374" y="2875593"/>
            <a:ext cx="900000" cy="900000"/>
          </a:xfrm>
          <a:prstGeom prst="rect">
            <a:avLst/>
          </a:prstGeom>
        </p:spPr>
      </p:pic>
      <p:pic>
        <p:nvPicPr>
          <p:cNvPr id="37" name="Picture Placeholder 3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14737" y="1979830"/>
            <a:ext cx="900000" cy="900000"/>
          </a:xfrm>
          <a:prstGeom prst="rect">
            <a:avLst/>
          </a:prstGeom>
        </p:spPr>
      </p:pic>
      <p:pic>
        <p:nvPicPr>
          <p:cNvPr id="38" name="Picture Placeholder 28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14737" y="3784803"/>
            <a:ext cx="900000" cy="900000"/>
          </a:xfrm>
          <a:prstGeom prst="rect">
            <a:avLst/>
          </a:prstGeom>
        </p:spPr>
      </p:pic>
      <p:pic>
        <p:nvPicPr>
          <p:cNvPr id="39" name="Picture Placeholder 29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737" y="287559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0" name="Picture Placeholder 2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384" y="1090041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1" name="Picture Placeholder 24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384" y="1979830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2" name="Picture Placeholder 25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374" y="287559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5" name="Picture Placeholder 30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37" y="1979830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6" name="Picture Placeholder 2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37" y="378480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7" name="Picture Placeholder 29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737" y="2875593"/>
            <a:ext cx="900000" cy="900000"/>
          </a:xfrm>
          <a:prstGeom prst="rect">
            <a:avLst/>
          </a:prstGeom>
        </p:spPr>
      </p:pic>
      <p:pic>
        <p:nvPicPr>
          <p:cNvPr id="48" name="Picture Placeholder 23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384" y="1090041"/>
            <a:ext cx="900000" cy="900000"/>
          </a:xfrm>
          <a:prstGeom prst="rect">
            <a:avLst/>
          </a:prstGeom>
        </p:spPr>
      </p:pic>
      <p:pic>
        <p:nvPicPr>
          <p:cNvPr id="49" name="Picture Placeholder 24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384" y="1979830"/>
            <a:ext cx="900000" cy="900000"/>
          </a:xfrm>
          <a:prstGeom prst="rect">
            <a:avLst/>
          </a:prstGeom>
        </p:spPr>
      </p:pic>
      <p:pic>
        <p:nvPicPr>
          <p:cNvPr id="50" name="Picture Placeholder 25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374" y="2875593"/>
            <a:ext cx="900000" cy="900000"/>
          </a:xfrm>
          <a:prstGeom prst="rect">
            <a:avLst/>
          </a:prstGeom>
        </p:spPr>
      </p:pic>
      <p:pic>
        <p:nvPicPr>
          <p:cNvPr id="53" name="Picture Placeholder 30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37" y="1979830"/>
            <a:ext cx="900000" cy="900000"/>
          </a:xfrm>
          <a:prstGeom prst="rect">
            <a:avLst/>
          </a:prstGeom>
        </p:spPr>
      </p:pic>
      <p:pic>
        <p:nvPicPr>
          <p:cNvPr id="54" name="Picture Placeholder 28"/>
          <p:cNvPicPr>
            <a:picLocks noChangeAspect="1"/>
          </p:cNvPicPr>
          <p:nvPr userDrawn="1"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37" y="3784803"/>
            <a:ext cx="900000" cy="900000"/>
          </a:xfrm>
          <a:prstGeom prst="rect">
            <a:avLst/>
          </a:prstGeom>
        </p:spPr>
      </p:pic>
      <p:pic>
        <p:nvPicPr>
          <p:cNvPr id="55" name="Picture Placeholder 13"/>
          <p:cNvPicPr>
            <a:picLocks noChangeAspect="1"/>
          </p:cNvPicPr>
          <p:nvPr userDrawn="1"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362" y="3396148"/>
            <a:ext cx="2232623" cy="223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317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Box &amp; Colour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164" y="1600201"/>
            <a:ext cx="4139683" cy="4139683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5015164" y="1600201"/>
            <a:ext cx="3888000" cy="820687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5015164" y="2429562"/>
            <a:ext cx="3888000" cy="820687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5015164" y="3261991"/>
            <a:ext cx="3888000" cy="820687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5015164" y="4077072"/>
            <a:ext cx="3888000" cy="820687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7"/>
          </p:nvPr>
        </p:nvSpPr>
        <p:spPr>
          <a:xfrm>
            <a:off x="5015164" y="4907946"/>
            <a:ext cx="3888000" cy="820687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164" y="510102"/>
            <a:ext cx="7920000" cy="900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164" y="1600201"/>
            <a:ext cx="3888000" cy="4133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164" y="1600201"/>
            <a:ext cx="4139683" cy="4139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47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Box, Working With You Icon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164" y="510102"/>
            <a:ext cx="7920000" cy="900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164" y="1600201"/>
            <a:ext cx="3888000" cy="4133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76167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Box, Why Ireland Icon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164" y="510102"/>
            <a:ext cx="7920000" cy="900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164" y="1600201"/>
            <a:ext cx="3888000" cy="4133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45377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3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164" y="510102"/>
            <a:ext cx="7920000" cy="900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164" y="1600201"/>
            <a:ext cx="2545200" cy="4133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670564" y="1600201"/>
            <a:ext cx="2545200" cy="4133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6357964" y="1600201"/>
            <a:ext cx="2545200" cy="4133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63617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4 Text Boxes -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164" y="510102"/>
            <a:ext cx="7920000" cy="900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164" y="1600201"/>
            <a:ext cx="3888000" cy="199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5015164" y="1600201"/>
            <a:ext cx="3888000" cy="199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983164" y="3738857"/>
            <a:ext cx="3888000" cy="199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5015164" y="3738857"/>
            <a:ext cx="3888000" cy="199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48975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4 Text Boxes -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164" y="510102"/>
            <a:ext cx="7920000" cy="900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164" y="1600201"/>
            <a:ext cx="1872000" cy="4133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999164" y="1600201"/>
            <a:ext cx="1872000" cy="4133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 dirty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7031164" y="1600201"/>
            <a:ext cx="1872000" cy="4133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5015164" y="1600201"/>
            <a:ext cx="1872000" cy="4133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792841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83164" y="510102"/>
            <a:ext cx="7920000" cy="900000"/>
          </a:xfrm>
        </p:spPr>
        <p:txBody>
          <a:bodyPr/>
          <a:lstStyle>
            <a:lvl1pPr>
              <a:defRPr sz="1600">
                <a:solidFill>
                  <a:srgbClr val="FF0000"/>
                </a:solidFill>
              </a:defRPr>
            </a:lvl1pPr>
          </a:lstStyle>
          <a:p>
            <a:r>
              <a:rPr lang="en-US" sz="800" dirty="0" smtClean="0">
                <a:latin typeface="Lucida Fax"/>
                <a:cs typeface="Lucida Fax"/>
              </a:rPr>
              <a:t>Once you have inserted your logo, click on it and the picture toolbar appears, Left click ‘Crop’ then scroll down to ‘Fit’</a:t>
            </a:r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  <p:cxnSp>
        <p:nvCxnSpPr>
          <p:cNvPr id="12" name="Straight Connector 11"/>
          <p:cNvCxnSpPr/>
          <p:nvPr/>
        </p:nvCxnSpPr>
        <p:spPr>
          <a:xfrm>
            <a:off x="2934036" y="1613648"/>
            <a:ext cx="0" cy="4132800"/>
          </a:xfrm>
          <a:prstGeom prst="line">
            <a:avLst/>
          </a:prstGeom>
          <a:ln w="25400">
            <a:solidFill>
              <a:srgbClr val="A8A8A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950260" y="1613648"/>
            <a:ext cx="0" cy="4132800"/>
          </a:xfrm>
          <a:prstGeom prst="line">
            <a:avLst/>
          </a:prstGeom>
          <a:ln w="25400">
            <a:solidFill>
              <a:srgbClr val="A8A8A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975158" y="1613648"/>
            <a:ext cx="0" cy="4132800"/>
          </a:xfrm>
          <a:prstGeom prst="line">
            <a:avLst/>
          </a:prstGeom>
          <a:ln w="25400">
            <a:solidFill>
              <a:srgbClr val="A8A8A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/>
          <p:cNvSpPr>
            <a:spLocks noGrp="1"/>
          </p:cNvSpPr>
          <p:nvPr>
            <p:ph type="pic" sz="quarter" idx="16" hasCustomPrompt="1"/>
          </p:nvPr>
        </p:nvSpPr>
        <p:spPr>
          <a:xfrm>
            <a:off x="983164" y="1600201"/>
            <a:ext cx="1872000" cy="540000"/>
          </a:xfrm>
        </p:spPr>
        <p:txBody>
          <a:bodyPr anchor="ctr"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IE" dirty="0" smtClean="0"/>
              <a:t>Click to insert logo</a:t>
            </a:r>
            <a:endParaRPr lang="en-IE" dirty="0"/>
          </a:p>
        </p:txBody>
      </p:sp>
      <p:sp>
        <p:nvSpPr>
          <p:cNvPr id="17" name="Picture Placeholder 15"/>
          <p:cNvSpPr>
            <a:spLocks noGrp="1"/>
          </p:cNvSpPr>
          <p:nvPr>
            <p:ph type="pic" sz="quarter" idx="17" hasCustomPrompt="1"/>
          </p:nvPr>
        </p:nvSpPr>
        <p:spPr>
          <a:xfrm>
            <a:off x="983164" y="2199044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18" name="Picture Placeholder 15"/>
          <p:cNvSpPr>
            <a:spLocks noGrp="1"/>
          </p:cNvSpPr>
          <p:nvPr>
            <p:ph type="pic" sz="quarter" idx="18" hasCustomPrompt="1"/>
          </p:nvPr>
        </p:nvSpPr>
        <p:spPr>
          <a:xfrm>
            <a:off x="983164" y="2797887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19" name="Picture Placeholder 15"/>
          <p:cNvSpPr>
            <a:spLocks noGrp="1"/>
          </p:cNvSpPr>
          <p:nvPr>
            <p:ph type="pic" sz="quarter" idx="19" hasCustomPrompt="1"/>
          </p:nvPr>
        </p:nvSpPr>
        <p:spPr>
          <a:xfrm>
            <a:off x="983164" y="3396730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20" name="Picture Placeholder 15"/>
          <p:cNvSpPr>
            <a:spLocks noGrp="1"/>
          </p:cNvSpPr>
          <p:nvPr>
            <p:ph type="pic" sz="quarter" idx="20" hasCustomPrompt="1"/>
          </p:nvPr>
        </p:nvSpPr>
        <p:spPr>
          <a:xfrm>
            <a:off x="983164" y="3995573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21" name="Picture Placeholder 15"/>
          <p:cNvSpPr>
            <a:spLocks noGrp="1"/>
          </p:cNvSpPr>
          <p:nvPr>
            <p:ph type="pic" sz="quarter" idx="21" hasCustomPrompt="1"/>
          </p:nvPr>
        </p:nvSpPr>
        <p:spPr>
          <a:xfrm>
            <a:off x="983164" y="4594416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22" name="Picture Placeholder 15"/>
          <p:cNvSpPr>
            <a:spLocks noGrp="1"/>
          </p:cNvSpPr>
          <p:nvPr>
            <p:ph type="pic" sz="quarter" idx="22" hasCustomPrompt="1"/>
          </p:nvPr>
        </p:nvSpPr>
        <p:spPr>
          <a:xfrm>
            <a:off x="983164" y="5193257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23" name="Picture Placeholder 15"/>
          <p:cNvSpPr>
            <a:spLocks noGrp="1"/>
          </p:cNvSpPr>
          <p:nvPr>
            <p:ph type="pic" sz="quarter" idx="23" hasCustomPrompt="1"/>
          </p:nvPr>
        </p:nvSpPr>
        <p:spPr>
          <a:xfrm>
            <a:off x="2999164" y="1600201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24" name="Picture Placeholder 15"/>
          <p:cNvSpPr>
            <a:spLocks noGrp="1"/>
          </p:cNvSpPr>
          <p:nvPr>
            <p:ph type="pic" sz="quarter" idx="24" hasCustomPrompt="1"/>
          </p:nvPr>
        </p:nvSpPr>
        <p:spPr>
          <a:xfrm>
            <a:off x="2999164" y="2199044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25" name="Picture Placeholder 15"/>
          <p:cNvSpPr>
            <a:spLocks noGrp="1"/>
          </p:cNvSpPr>
          <p:nvPr>
            <p:ph type="pic" sz="quarter" idx="25" hasCustomPrompt="1"/>
          </p:nvPr>
        </p:nvSpPr>
        <p:spPr>
          <a:xfrm>
            <a:off x="2999164" y="2797887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26" name="Picture Placeholder 15"/>
          <p:cNvSpPr>
            <a:spLocks noGrp="1"/>
          </p:cNvSpPr>
          <p:nvPr>
            <p:ph type="pic" sz="quarter" idx="26" hasCustomPrompt="1"/>
          </p:nvPr>
        </p:nvSpPr>
        <p:spPr>
          <a:xfrm>
            <a:off x="2999164" y="3396730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27" name="Picture Placeholder 15"/>
          <p:cNvSpPr>
            <a:spLocks noGrp="1"/>
          </p:cNvSpPr>
          <p:nvPr>
            <p:ph type="pic" sz="quarter" idx="27" hasCustomPrompt="1"/>
          </p:nvPr>
        </p:nvSpPr>
        <p:spPr>
          <a:xfrm>
            <a:off x="2999164" y="3995573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28" name="Picture Placeholder 15"/>
          <p:cNvSpPr>
            <a:spLocks noGrp="1"/>
          </p:cNvSpPr>
          <p:nvPr>
            <p:ph type="pic" sz="quarter" idx="28" hasCustomPrompt="1"/>
          </p:nvPr>
        </p:nvSpPr>
        <p:spPr>
          <a:xfrm>
            <a:off x="2999164" y="4594416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29" name="Picture Placeholder 15"/>
          <p:cNvSpPr>
            <a:spLocks noGrp="1"/>
          </p:cNvSpPr>
          <p:nvPr>
            <p:ph type="pic" sz="quarter" idx="29" hasCustomPrompt="1"/>
          </p:nvPr>
        </p:nvSpPr>
        <p:spPr>
          <a:xfrm>
            <a:off x="2999164" y="5193257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30" name="Picture Placeholder 15"/>
          <p:cNvSpPr>
            <a:spLocks noGrp="1"/>
          </p:cNvSpPr>
          <p:nvPr>
            <p:ph type="pic" sz="quarter" idx="30" hasCustomPrompt="1"/>
          </p:nvPr>
        </p:nvSpPr>
        <p:spPr>
          <a:xfrm>
            <a:off x="5015164" y="1600201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31" name="Picture Placeholder 15"/>
          <p:cNvSpPr>
            <a:spLocks noGrp="1"/>
          </p:cNvSpPr>
          <p:nvPr>
            <p:ph type="pic" sz="quarter" idx="31" hasCustomPrompt="1"/>
          </p:nvPr>
        </p:nvSpPr>
        <p:spPr>
          <a:xfrm>
            <a:off x="5015164" y="2199044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32" name="Picture Placeholder 15"/>
          <p:cNvSpPr>
            <a:spLocks noGrp="1"/>
          </p:cNvSpPr>
          <p:nvPr>
            <p:ph type="pic" sz="quarter" idx="32" hasCustomPrompt="1"/>
          </p:nvPr>
        </p:nvSpPr>
        <p:spPr>
          <a:xfrm>
            <a:off x="5015164" y="2797887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33" name="Picture Placeholder 15"/>
          <p:cNvSpPr>
            <a:spLocks noGrp="1"/>
          </p:cNvSpPr>
          <p:nvPr>
            <p:ph type="pic" sz="quarter" idx="33" hasCustomPrompt="1"/>
          </p:nvPr>
        </p:nvSpPr>
        <p:spPr>
          <a:xfrm>
            <a:off x="5015164" y="3396730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34" name="Picture Placeholder 15"/>
          <p:cNvSpPr>
            <a:spLocks noGrp="1"/>
          </p:cNvSpPr>
          <p:nvPr>
            <p:ph type="pic" sz="quarter" idx="34" hasCustomPrompt="1"/>
          </p:nvPr>
        </p:nvSpPr>
        <p:spPr>
          <a:xfrm>
            <a:off x="5015164" y="3995573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35" name="Picture Placeholder 15"/>
          <p:cNvSpPr>
            <a:spLocks noGrp="1"/>
          </p:cNvSpPr>
          <p:nvPr>
            <p:ph type="pic" sz="quarter" idx="35" hasCustomPrompt="1"/>
          </p:nvPr>
        </p:nvSpPr>
        <p:spPr>
          <a:xfrm>
            <a:off x="5015164" y="4594416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36" name="Picture Placeholder 15"/>
          <p:cNvSpPr>
            <a:spLocks noGrp="1"/>
          </p:cNvSpPr>
          <p:nvPr>
            <p:ph type="pic" sz="quarter" idx="36" hasCustomPrompt="1"/>
          </p:nvPr>
        </p:nvSpPr>
        <p:spPr>
          <a:xfrm>
            <a:off x="5015164" y="5193257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37" name="Picture Placeholder 15"/>
          <p:cNvSpPr>
            <a:spLocks noGrp="1"/>
          </p:cNvSpPr>
          <p:nvPr>
            <p:ph type="pic" sz="quarter" idx="37" hasCustomPrompt="1"/>
          </p:nvPr>
        </p:nvSpPr>
        <p:spPr>
          <a:xfrm>
            <a:off x="7031164" y="1600201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38" name="Picture Placeholder 15"/>
          <p:cNvSpPr>
            <a:spLocks noGrp="1"/>
          </p:cNvSpPr>
          <p:nvPr>
            <p:ph type="pic" sz="quarter" idx="38" hasCustomPrompt="1"/>
          </p:nvPr>
        </p:nvSpPr>
        <p:spPr>
          <a:xfrm>
            <a:off x="7031164" y="2199044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39" name="Picture Placeholder 15"/>
          <p:cNvSpPr>
            <a:spLocks noGrp="1"/>
          </p:cNvSpPr>
          <p:nvPr>
            <p:ph type="pic" sz="quarter" idx="39" hasCustomPrompt="1"/>
          </p:nvPr>
        </p:nvSpPr>
        <p:spPr>
          <a:xfrm>
            <a:off x="7031164" y="2797887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40" name="Picture Placeholder 15"/>
          <p:cNvSpPr>
            <a:spLocks noGrp="1"/>
          </p:cNvSpPr>
          <p:nvPr>
            <p:ph type="pic" sz="quarter" idx="40" hasCustomPrompt="1"/>
          </p:nvPr>
        </p:nvSpPr>
        <p:spPr>
          <a:xfrm>
            <a:off x="7031164" y="3396730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41" name="Picture Placeholder 15"/>
          <p:cNvSpPr>
            <a:spLocks noGrp="1"/>
          </p:cNvSpPr>
          <p:nvPr>
            <p:ph type="pic" sz="quarter" idx="41" hasCustomPrompt="1"/>
          </p:nvPr>
        </p:nvSpPr>
        <p:spPr>
          <a:xfrm>
            <a:off x="7031164" y="3995573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42" name="Picture Placeholder 15"/>
          <p:cNvSpPr>
            <a:spLocks noGrp="1"/>
          </p:cNvSpPr>
          <p:nvPr>
            <p:ph type="pic" sz="quarter" idx="42" hasCustomPrompt="1"/>
          </p:nvPr>
        </p:nvSpPr>
        <p:spPr>
          <a:xfrm>
            <a:off x="7031164" y="4594416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sp>
        <p:nvSpPr>
          <p:cNvPr id="43" name="Picture Placeholder 15"/>
          <p:cNvSpPr>
            <a:spLocks noGrp="1"/>
          </p:cNvSpPr>
          <p:nvPr>
            <p:ph type="pic" sz="quarter" idx="43" hasCustomPrompt="1"/>
          </p:nvPr>
        </p:nvSpPr>
        <p:spPr>
          <a:xfrm>
            <a:off x="7031164" y="5193257"/>
            <a:ext cx="1872000" cy="540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Fax" pitchFamily="18" charset="0"/>
              <a:buNone/>
              <a:tabLst/>
              <a:defRPr sz="1000"/>
            </a:lvl1pPr>
          </a:lstStyle>
          <a:p>
            <a:r>
              <a:rPr lang="en-IE" dirty="0" smtClean="0"/>
              <a:t>Click to insert logo</a:t>
            </a:r>
          </a:p>
        </p:txBody>
      </p:sp>
      <p:cxnSp>
        <p:nvCxnSpPr>
          <p:cNvPr id="44" name="Straight Connector 43"/>
          <p:cNvCxnSpPr/>
          <p:nvPr userDrawn="1"/>
        </p:nvCxnSpPr>
        <p:spPr>
          <a:xfrm>
            <a:off x="2934036" y="1613648"/>
            <a:ext cx="0" cy="4132800"/>
          </a:xfrm>
          <a:prstGeom prst="line">
            <a:avLst/>
          </a:prstGeom>
          <a:ln w="25400">
            <a:solidFill>
              <a:srgbClr val="A8A8A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 userDrawn="1"/>
        </p:nvCxnSpPr>
        <p:spPr>
          <a:xfrm>
            <a:off x="4950260" y="1613648"/>
            <a:ext cx="0" cy="4132800"/>
          </a:xfrm>
          <a:prstGeom prst="line">
            <a:avLst/>
          </a:prstGeom>
          <a:ln w="25400">
            <a:solidFill>
              <a:srgbClr val="A8A8A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 userDrawn="1"/>
        </p:nvCxnSpPr>
        <p:spPr>
          <a:xfrm>
            <a:off x="6975158" y="1613648"/>
            <a:ext cx="0" cy="4132800"/>
          </a:xfrm>
          <a:prstGeom prst="line">
            <a:avLst/>
          </a:prstGeom>
          <a:ln w="25400">
            <a:solidFill>
              <a:srgbClr val="A8A8A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9062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_Colour Background">
    <p:bg>
      <p:bgPr>
        <a:solidFill>
          <a:srgbClr val="65C8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03054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 Striped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164" y="510102"/>
            <a:ext cx="7920000" cy="4706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164" y="1008530"/>
            <a:ext cx="7920000" cy="4724728"/>
          </a:xfrm>
        </p:spPr>
        <p:txBody>
          <a:bodyPr/>
          <a:lstStyle>
            <a:lvl1pPr marL="444500" indent="-44450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342900" indent="-342900">
              <a:lnSpc>
                <a:spcPts val="3200"/>
              </a:lnSpc>
              <a:buFont typeface="+mj-lt"/>
              <a:buAutoNum type="arabicPeriod"/>
              <a:defRPr sz="1800"/>
            </a:lvl2pPr>
            <a:lvl3pPr marL="342900" indent="-342900">
              <a:lnSpc>
                <a:spcPts val="3200"/>
              </a:lnSpc>
              <a:buFont typeface="+mj-lt"/>
              <a:buAutoNum type="arabicPeriod"/>
              <a:defRPr sz="1800"/>
            </a:lvl3pPr>
            <a:lvl4pPr marL="342900" indent="-342900">
              <a:lnSpc>
                <a:spcPts val="3200"/>
              </a:lnSpc>
              <a:buFont typeface="+mj-lt"/>
              <a:buAutoNum type="arabicPeriod"/>
              <a:defRPr sz="1800"/>
            </a:lvl4pPr>
            <a:lvl5pPr marL="342900" indent="-342900">
              <a:lnSpc>
                <a:spcPts val="3200"/>
              </a:lnSpc>
              <a:buFont typeface="+mj-lt"/>
              <a:buAutoNum type="arabicPeriod"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25585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Boxes &amp; 5 Blank Icon Box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164" y="510102"/>
            <a:ext cx="7920000" cy="61464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981635" y="1075293"/>
            <a:ext cx="4161656" cy="900000"/>
          </a:xfrm>
        </p:spPr>
        <p:txBody>
          <a:bodyPr anchor="ctr">
            <a:normAutofit/>
          </a:bodyPr>
          <a:lstStyle>
            <a:lvl1pPr marL="0" indent="0" algn="r"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265186" y="1075293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 dirty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981635" y="1979830"/>
            <a:ext cx="5075303" cy="900000"/>
          </a:xfrm>
        </p:spPr>
        <p:txBody>
          <a:bodyPr anchor="ctr">
            <a:normAutofit/>
          </a:bodyPr>
          <a:lstStyle>
            <a:lvl1pPr marL="0" indent="0" algn="r"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178833" y="1979830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981635" y="2875593"/>
            <a:ext cx="5966293" cy="900000"/>
          </a:xfrm>
        </p:spPr>
        <p:txBody>
          <a:bodyPr anchor="ctr">
            <a:normAutofit/>
          </a:bodyPr>
          <a:lstStyle>
            <a:lvl1pPr marL="0" indent="0" algn="r"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7069823" y="2875593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9"/>
          </p:nvPr>
        </p:nvSpPr>
        <p:spPr>
          <a:xfrm>
            <a:off x="980610" y="3784803"/>
            <a:ext cx="5075303" cy="900000"/>
          </a:xfrm>
        </p:spPr>
        <p:txBody>
          <a:bodyPr anchor="ctr">
            <a:normAutofit/>
          </a:bodyPr>
          <a:lstStyle>
            <a:lvl1pPr marL="0" indent="0" algn="r"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6177808" y="3784803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21"/>
          </p:nvPr>
        </p:nvSpPr>
        <p:spPr>
          <a:xfrm>
            <a:off x="989820" y="4680030"/>
            <a:ext cx="4161656" cy="900000"/>
          </a:xfrm>
        </p:spPr>
        <p:txBody>
          <a:bodyPr anchor="ctr">
            <a:normAutofit/>
          </a:bodyPr>
          <a:lstStyle>
            <a:lvl1pPr marL="0" indent="0" algn="r"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5273371" y="4680030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39928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ANIMA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3164" y="1057509"/>
            <a:ext cx="5173012" cy="9313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3164" y="5767164"/>
            <a:ext cx="5688000" cy="6480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83164" y="6419958"/>
            <a:ext cx="5688000" cy="216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Lucida Fax" pitchFamily="18" charset="0"/>
              </a:defRPr>
            </a:lvl1pPr>
          </a:lstStyle>
          <a:p>
            <a:endParaRPr lang="en-IE" dirty="0"/>
          </a:p>
        </p:txBody>
      </p:sp>
      <p:pic>
        <p:nvPicPr>
          <p:cNvPr id="30" name="Picture Placeholder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74" y="3394660"/>
            <a:ext cx="2235600" cy="2235600"/>
          </a:xfrm>
          <a:prstGeom prst="rect">
            <a:avLst/>
          </a:prstGeom>
        </p:spPr>
      </p:pic>
      <p:pic>
        <p:nvPicPr>
          <p:cNvPr id="31" name="Picture Placeholder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4737" y="2875593"/>
            <a:ext cx="900000" cy="900000"/>
          </a:xfrm>
          <a:prstGeom prst="rect">
            <a:avLst/>
          </a:prstGeom>
        </p:spPr>
      </p:pic>
      <p:pic>
        <p:nvPicPr>
          <p:cNvPr id="32" name="Picture Placeholder 2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8384" y="1090041"/>
            <a:ext cx="900000" cy="900000"/>
          </a:xfrm>
          <a:prstGeom prst="rect">
            <a:avLst/>
          </a:prstGeom>
        </p:spPr>
      </p:pic>
      <p:pic>
        <p:nvPicPr>
          <p:cNvPr id="33" name="Picture Placeholder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28384" y="1979830"/>
            <a:ext cx="900000" cy="900000"/>
          </a:xfrm>
          <a:prstGeom prst="rect">
            <a:avLst/>
          </a:prstGeom>
        </p:spPr>
      </p:pic>
      <p:pic>
        <p:nvPicPr>
          <p:cNvPr id="34" name="Picture Placeholder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19374" y="2875593"/>
            <a:ext cx="900000" cy="900000"/>
          </a:xfrm>
          <a:prstGeom prst="rect">
            <a:avLst/>
          </a:prstGeom>
        </p:spPr>
      </p:pic>
      <p:pic>
        <p:nvPicPr>
          <p:cNvPr id="35" name="Picture Placeholder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1831" y="3784803"/>
            <a:ext cx="900000" cy="900000"/>
          </a:xfrm>
          <a:prstGeom prst="rect">
            <a:avLst/>
          </a:prstGeom>
        </p:spPr>
      </p:pic>
      <p:pic>
        <p:nvPicPr>
          <p:cNvPr id="36" name="Picture Placeholder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2646" y="4680030"/>
            <a:ext cx="900000" cy="900000"/>
          </a:xfrm>
          <a:prstGeom prst="rect">
            <a:avLst/>
          </a:prstGeom>
        </p:spPr>
      </p:pic>
      <p:pic>
        <p:nvPicPr>
          <p:cNvPr id="37" name="Picture Placeholder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14737" y="1979830"/>
            <a:ext cx="900000" cy="900000"/>
          </a:xfrm>
          <a:prstGeom prst="rect">
            <a:avLst/>
          </a:prstGeom>
        </p:spPr>
      </p:pic>
      <p:pic>
        <p:nvPicPr>
          <p:cNvPr id="38" name="Picture Placeholder 2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14737" y="3784803"/>
            <a:ext cx="900000" cy="900000"/>
          </a:xfrm>
          <a:prstGeom prst="rect">
            <a:avLst/>
          </a:prstGeom>
        </p:spPr>
      </p:pic>
      <p:pic>
        <p:nvPicPr>
          <p:cNvPr id="39" name="Picture Placeholder 2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737" y="287559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0" name="Picture Placeholder 2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384" y="1090041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1" name="Picture Placeholder 2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384" y="1979830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2" name="Picture Placeholder 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374" y="287559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3" name="Picture Placeholder 2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831" y="378480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4" name="Picture Placeholder 2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646" y="4680030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5" name="Picture Placeholder 3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37" y="1979830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6" name="Picture Placeholder 2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37" y="378480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7" name="Picture Placeholder 2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737" y="2875593"/>
            <a:ext cx="900000" cy="900000"/>
          </a:xfrm>
          <a:prstGeom prst="rect">
            <a:avLst/>
          </a:prstGeom>
        </p:spPr>
      </p:pic>
      <p:pic>
        <p:nvPicPr>
          <p:cNvPr id="48" name="Picture Placeholder 23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384" y="1090041"/>
            <a:ext cx="900000" cy="900000"/>
          </a:xfrm>
          <a:prstGeom prst="rect">
            <a:avLst/>
          </a:prstGeom>
        </p:spPr>
      </p:pic>
      <p:pic>
        <p:nvPicPr>
          <p:cNvPr id="49" name="Picture Placeholder 2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384" y="1979830"/>
            <a:ext cx="900000" cy="900000"/>
          </a:xfrm>
          <a:prstGeom prst="rect">
            <a:avLst/>
          </a:prstGeom>
        </p:spPr>
      </p:pic>
      <p:pic>
        <p:nvPicPr>
          <p:cNvPr id="50" name="Picture Placeholder 2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374" y="2875593"/>
            <a:ext cx="900000" cy="900000"/>
          </a:xfrm>
          <a:prstGeom prst="rect">
            <a:avLst/>
          </a:prstGeom>
        </p:spPr>
      </p:pic>
      <p:pic>
        <p:nvPicPr>
          <p:cNvPr id="51" name="Picture Placeholder 26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831" y="3784803"/>
            <a:ext cx="900000" cy="900000"/>
          </a:xfrm>
          <a:prstGeom prst="rect">
            <a:avLst/>
          </a:prstGeom>
        </p:spPr>
      </p:pic>
      <p:pic>
        <p:nvPicPr>
          <p:cNvPr id="52" name="Picture Placeholder 27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646" y="4680030"/>
            <a:ext cx="900000" cy="900000"/>
          </a:xfrm>
          <a:prstGeom prst="rect">
            <a:avLst/>
          </a:prstGeom>
        </p:spPr>
      </p:pic>
      <p:pic>
        <p:nvPicPr>
          <p:cNvPr id="53" name="Picture Placeholder 30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37" y="1979830"/>
            <a:ext cx="900000" cy="900000"/>
          </a:xfrm>
          <a:prstGeom prst="rect">
            <a:avLst/>
          </a:prstGeom>
        </p:spPr>
      </p:pic>
      <p:pic>
        <p:nvPicPr>
          <p:cNvPr id="54" name="Picture Placeholder 28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37" y="3784803"/>
            <a:ext cx="900000" cy="900000"/>
          </a:xfrm>
          <a:prstGeom prst="rect">
            <a:avLst/>
          </a:prstGeom>
        </p:spPr>
      </p:pic>
      <p:pic>
        <p:nvPicPr>
          <p:cNvPr id="55" name="Picture Placeholder 13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362" y="3396148"/>
            <a:ext cx="2232623" cy="223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23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3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9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2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8 Blank Icon Box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2"/>
          <p:cNvSpPr>
            <a:spLocks noGrp="1"/>
          </p:cNvSpPr>
          <p:nvPr>
            <p:ph idx="1"/>
          </p:nvPr>
        </p:nvSpPr>
        <p:spPr>
          <a:xfrm>
            <a:off x="983164" y="1080502"/>
            <a:ext cx="3888000" cy="465275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29" name="Picture Placeholder 8"/>
          <p:cNvSpPr>
            <a:spLocks noGrp="1"/>
          </p:cNvSpPr>
          <p:nvPr>
            <p:ph type="pic" sz="quarter" idx="28"/>
          </p:nvPr>
        </p:nvSpPr>
        <p:spPr>
          <a:xfrm>
            <a:off x="2578433" y="2875593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6"/>
          </p:nvPr>
        </p:nvSpPr>
        <p:spPr>
          <a:xfrm>
            <a:off x="979650" y="3784803"/>
            <a:ext cx="2368215" cy="900000"/>
          </a:xfrm>
        </p:spPr>
        <p:txBody>
          <a:bodyPr anchor="ctr">
            <a:normAutofit/>
          </a:bodyPr>
          <a:lstStyle>
            <a:lvl1pPr marL="0" indent="0" algn="r"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164" y="510102"/>
            <a:ext cx="7920000" cy="61464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423562" y="1075293"/>
            <a:ext cx="3468918" cy="900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392080" y="1075293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 dirty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6331858" y="1979830"/>
            <a:ext cx="2560621" cy="900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5292080" y="1979830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7209402" y="2875593"/>
            <a:ext cx="1683078" cy="900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6183070" y="2875593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9"/>
          </p:nvPr>
        </p:nvSpPr>
        <p:spPr>
          <a:xfrm>
            <a:off x="6340533" y="3784803"/>
            <a:ext cx="2551947" cy="900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5305527" y="3784803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21"/>
          </p:nvPr>
        </p:nvSpPr>
        <p:spPr>
          <a:xfrm>
            <a:off x="5436096" y="4680030"/>
            <a:ext cx="3456384" cy="900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4401090" y="4680030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23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3478433" y="1979830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24" name="Picture Placeholder 8"/>
          <p:cNvSpPr>
            <a:spLocks noGrp="1"/>
          </p:cNvSpPr>
          <p:nvPr>
            <p:ph type="pic" sz="quarter" idx="24"/>
          </p:nvPr>
        </p:nvSpPr>
        <p:spPr>
          <a:xfrm>
            <a:off x="3478433" y="3784803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5"/>
          </p:nvPr>
        </p:nvSpPr>
        <p:spPr>
          <a:xfrm>
            <a:off x="979065" y="1979830"/>
            <a:ext cx="2368800" cy="900000"/>
          </a:xfrm>
        </p:spPr>
        <p:txBody>
          <a:bodyPr anchor="ctr">
            <a:normAutofit/>
          </a:bodyPr>
          <a:lstStyle>
            <a:lvl1pPr marL="0" indent="0" algn="r"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27"/>
          </p:nvPr>
        </p:nvSpPr>
        <p:spPr>
          <a:xfrm>
            <a:off x="981635" y="2875593"/>
            <a:ext cx="1407668" cy="900000"/>
          </a:xfrm>
        </p:spPr>
        <p:txBody>
          <a:bodyPr anchor="ctr">
            <a:normAutofit/>
          </a:bodyPr>
          <a:lstStyle>
            <a:lvl1pPr marL="0" indent="0" algn="r"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79795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&amp; 5 Blank Icon Box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164" y="510102"/>
            <a:ext cx="7920000" cy="61464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265186" y="1075293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 dirty="0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178833" y="1979830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7069823" y="2875593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6177808" y="3784803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22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5273371" y="4680030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983164" y="1080502"/>
            <a:ext cx="3888000" cy="465275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56611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164" y="510101"/>
            <a:ext cx="3318600" cy="25905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6000" y="510988"/>
            <a:ext cx="4367164" cy="522226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2830361" y="3568243"/>
            <a:ext cx="1081088" cy="540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IE" dirty="0" smtClean="0"/>
              <a:t>Logo</a:t>
            </a:r>
            <a:endParaRPr lang="en-IE" dirty="0"/>
          </a:p>
        </p:txBody>
      </p:sp>
      <p:sp>
        <p:nvSpPr>
          <p:cNvPr id="9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980274" y="3394660"/>
            <a:ext cx="2260800" cy="22356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022994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164" y="1277471"/>
            <a:ext cx="3588836" cy="4455786"/>
          </a:xfrm>
        </p:spPr>
        <p:txBody>
          <a:bodyPr/>
          <a:lstStyle>
            <a:lvl1pPr marL="0" indent="0">
              <a:buNone/>
              <a:defRPr sz="1600">
                <a:latin typeface="Calibri" pitchFamily="34" charset="0"/>
              </a:defRPr>
            </a:lvl1pPr>
            <a:lvl2pPr marL="182563" indent="0">
              <a:buNone/>
              <a:defRPr sz="1400">
                <a:latin typeface="Calibri" pitchFamily="34" charset="0"/>
              </a:defRPr>
            </a:lvl2pPr>
            <a:lvl3pPr marL="357188" indent="0">
              <a:buNone/>
              <a:defRPr sz="1200">
                <a:latin typeface="Calibri" pitchFamily="34" charset="0"/>
              </a:defRPr>
            </a:lvl3pPr>
            <a:lvl4pPr marL="541338" indent="0">
              <a:buNone/>
              <a:defRPr sz="1000">
                <a:latin typeface="Calibri" pitchFamily="34" charset="0"/>
              </a:defRPr>
            </a:lvl4pPr>
            <a:lvl5pPr marL="715962" indent="0">
              <a:buNone/>
              <a:defRPr sz="800"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  <p:pic>
        <p:nvPicPr>
          <p:cNvPr id="7" name="Picture Placeholder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4737" y="2875593"/>
            <a:ext cx="900000" cy="900000"/>
          </a:xfrm>
          <a:prstGeom prst="rect">
            <a:avLst/>
          </a:prstGeom>
        </p:spPr>
      </p:pic>
      <p:pic>
        <p:nvPicPr>
          <p:cNvPr id="8" name="Picture Placeholder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8384" y="1090041"/>
            <a:ext cx="900000" cy="900000"/>
          </a:xfrm>
          <a:prstGeom prst="rect">
            <a:avLst/>
          </a:prstGeom>
        </p:spPr>
      </p:pic>
      <p:pic>
        <p:nvPicPr>
          <p:cNvPr id="9" name="Picture Placeholder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28384" y="1979830"/>
            <a:ext cx="900000" cy="900000"/>
          </a:xfrm>
          <a:prstGeom prst="rect">
            <a:avLst/>
          </a:prstGeom>
        </p:spPr>
      </p:pic>
      <p:pic>
        <p:nvPicPr>
          <p:cNvPr id="10" name="Picture Placeholder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19374" y="2875593"/>
            <a:ext cx="900000" cy="900000"/>
          </a:xfrm>
          <a:prstGeom prst="rect">
            <a:avLst/>
          </a:prstGeom>
        </p:spPr>
      </p:pic>
      <p:pic>
        <p:nvPicPr>
          <p:cNvPr id="11" name="Picture Placeholder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1831" y="3784803"/>
            <a:ext cx="900000" cy="900000"/>
          </a:xfrm>
          <a:prstGeom prst="rect">
            <a:avLst/>
          </a:prstGeom>
        </p:spPr>
      </p:pic>
      <p:pic>
        <p:nvPicPr>
          <p:cNvPr id="12" name="Picture Placeholder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2646" y="4680030"/>
            <a:ext cx="900000" cy="900000"/>
          </a:xfrm>
          <a:prstGeom prst="rect">
            <a:avLst/>
          </a:prstGeom>
        </p:spPr>
      </p:pic>
      <p:pic>
        <p:nvPicPr>
          <p:cNvPr id="13" name="Picture Placeholder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14737" y="1979830"/>
            <a:ext cx="900000" cy="900000"/>
          </a:xfrm>
          <a:prstGeom prst="rect">
            <a:avLst/>
          </a:prstGeom>
        </p:spPr>
      </p:pic>
      <p:pic>
        <p:nvPicPr>
          <p:cNvPr id="14" name="Picture Placeholder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14737" y="3784803"/>
            <a:ext cx="900000" cy="900000"/>
          </a:xfrm>
          <a:prstGeom prst="rect">
            <a:avLst/>
          </a:prstGeom>
        </p:spPr>
      </p:pic>
      <p:pic>
        <p:nvPicPr>
          <p:cNvPr id="15" name="Picture Placeholder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737" y="287559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6" name="Picture Placeholder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384" y="1090041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7" name="Picture Placeholder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384" y="1979830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8" name="Picture Placeholder 2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374" y="287559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9" name="Picture Placeholder 2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831" y="378480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" name="Picture Placeholder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646" y="4680030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1" name="Picture Placeholder 3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37" y="1979830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2" name="Picture Placeholder 2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37" y="378480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3" name="Picture Placeholder 2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4737" y="2875593"/>
            <a:ext cx="900000" cy="900000"/>
          </a:xfrm>
          <a:prstGeom prst="rect">
            <a:avLst/>
          </a:prstGeom>
        </p:spPr>
      </p:pic>
      <p:pic>
        <p:nvPicPr>
          <p:cNvPr id="24" name="Picture Placeholder 2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8384" y="1090041"/>
            <a:ext cx="900000" cy="900000"/>
          </a:xfrm>
          <a:prstGeom prst="rect">
            <a:avLst/>
          </a:prstGeom>
        </p:spPr>
      </p:pic>
      <p:pic>
        <p:nvPicPr>
          <p:cNvPr id="25" name="Picture Placeholder 2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28384" y="1979830"/>
            <a:ext cx="900000" cy="900000"/>
          </a:xfrm>
          <a:prstGeom prst="rect">
            <a:avLst/>
          </a:prstGeom>
        </p:spPr>
      </p:pic>
      <p:pic>
        <p:nvPicPr>
          <p:cNvPr id="26" name="Picture Placeholder 2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19374" y="2875593"/>
            <a:ext cx="900000" cy="900000"/>
          </a:xfrm>
          <a:prstGeom prst="rect">
            <a:avLst/>
          </a:prstGeom>
        </p:spPr>
      </p:pic>
      <p:pic>
        <p:nvPicPr>
          <p:cNvPr id="27" name="Picture Placeholder 2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1831" y="3784803"/>
            <a:ext cx="900000" cy="900000"/>
          </a:xfrm>
          <a:prstGeom prst="rect">
            <a:avLst/>
          </a:prstGeom>
        </p:spPr>
      </p:pic>
      <p:pic>
        <p:nvPicPr>
          <p:cNvPr id="28" name="Picture Placeholder 2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2646" y="4680030"/>
            <a:ext cx="900000" cy="900000"/>
          </a:xfrm>
          <a:prstGeom prst="rect">
            <a:avLst/>
          </a:prstGeom>
        </p:spPr>
      </p:pic>
      <p:pic>
        <p:nvPicPr>
          <p:cNvPr id="29" name="Picture Placeholder 3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14737" y="1979830"/>
            <a:ext cx="900000" cy="900000"/>
          </a:xfrm>
          <a:prstGeom prst="rect">
            <a:avLst/>
          </a:prstGeom>
        </p:spPr>
      </p:pic>
      <p:pic>
        <p:nvPicPr>
          <p:cNvPr id="30" name="Picture Placeholder 28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14737" y="3784803"/>
            <a:ext cx="900000" cy="900000"/>
          </a:xfrm>
          <a:prstGeom prst="rect">
            <a:avLst/>
          </a:prstGeom>
        </p:spPr>
      </p:pic>
      <p:pic>
        <p:nvPicPr>
          <p:cNvPr id="32" name="Picture Placeholder 29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737" y="287559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3" name="Picture Placeholder 2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384" y="1090041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4" name="Picture Placeholder 24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384" y="1979830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5" name="Picture Placeholder 25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374" y="287559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6" name="Picture Placeholder 2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831" y="378480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7" name="Picture Placeholder 27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646" y="4680030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8" name="Picture Placeholder 3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37" y="1979830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9" name="Picture Placeholder 28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37" y="3784803"/>
            <a:ext cx="900000" cy="9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80" y="3969587"/>
            <a:ext cx="4221240" cy="1397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167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53380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164" y="510102"/>
            <a:ext cx="7920000" cy="900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164" y="1600201"/>
            <a:ext cx="7920000" cy="413305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0D93B-EF79-443E-8020-B2613524CE1C}" type="slidenum">
              <a:rPr lang="en-IE"/>
              <a:pPr>
                <a:defRPr/>
              </a:pPr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570701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28A50C-1E00-472A-A818-7A78906C8692}" type="datetimeFigureOut">
              <a:rPr lang="en-GB" smtClean="0"/>
              <a:t>02/04/2014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C52A-E7D5-4A69-B18A-1A66994EBE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770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3164" y="1057509"/>
            <a:ext cx="5173012" cy="9313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3164" y="5767164"/>
            <a:ext cx="5688000" cy="6480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83164" y="6419958"/>
            <a:ext cx="5688000" cy="216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Lucida Fax" pitchFamily="18" charset="0"/>
              </a:defRPr>
            </a:lvl1pPr>
          </a:lstStyle>
          <a:p>
            <a:endParaRPr lang="en-IE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28"/>
          </p:nvPr>
        </p:nvSpPr>
        <p:spPr>
          <a:xfrm>
            <a:off x="4414737" y="2875593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228384" y="1075293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7128384" y="1979830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8019374" y="2875593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7141831" y="3784803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6237394" y="4680030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5314737" y="1979830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24"/>
          </p:nvPr>
        </p:nvSpPr>
        <p:spPr>
          <a:xfrm>
            <a:off x="5314737" y="3784803"/>
            <a:ext cx="900000" cy="900000"/>
          </a:xfrm>
        </p:spPr>
        <p:txBody>
          <a:bodyPr anchor="ctr">
            <a:normAutofit/>
          </a:bodyPr>
          <a:lstStyle>
            <a:lvl1pPr>
              <a:defRPr sz="1300"/>
            </a:lvl1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980274" y="3394660"/>
            <a:ext cx="2260800" cy="22356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084931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164" y="510102"/>
            <a:ext cx="7920000" cy="900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164" y="1600201"/>
            <a:ext cx="7920000" cy="413305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A744808-1056-4E1F-B75B-866771452401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363978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Long &amp; 2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164" y="510102"/>
            <a:ext cx="7920000" cy="900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164" y="1600201"/>
            <a:ext cx="3888000" cy="4133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5015164" y="1600201"/>
            <a:ext cx="3888000" cy="4133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39655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reland in Fig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83164" y="510102"/>
            <a:ext cx="3876868" cy="900000"/>
          </a:xfrm>
        </p:spPr>
        <p:txBody>
          <a:bodyPr/>
          <a:lstStyle/>
          <a:p>
            <a:r>
              <a:rPr lang="en-IE" b="1" dirty="0" smtClean="0"/>
              <a:t>Ireland</a:t>
            </a:r>
            <a:r>
              <a:rPr lang="en-IE" dirty="0" smtClean="0"/>
              <a:t> in Figures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164" y="1600201"/>
            <a:ext cx="3888000" cy="4133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  <p:pic>
        <p:nvPicPr>
          <p:cNvPr id="8" name="Content Placeholder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" r="508"/>
          <a:stretch>
            <a:fillRect/>
          </a:stretch>
        </p:blipFill>
        <p:spPr>
          <a:xfrm>
            <a:off x="5015164" y="510988"/>
            <a:ext cx="3888000" cy="522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440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relan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164" y="510102"/>
            <a:ext cx="3876868" cy="900000"/>
          </a:xfrm>
        </p:spPr>
        <p:txBody>
          <a:bodyPr/>
          <a:lstStyle/>
          <a:p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164" y="1600201"/>
            <a:ext cx="3300804" cy="4133056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7" y="519783"/>
            <a:ext cx="4546724" cy="4546724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940152" y="908720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solidFill>
                  <a:schemeClr val="bg1"/>
                </a:solidFill>
              </a:rPr>
              <a:t>Letterkenny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5868144" y="1772816"/>
            <a:ext cx="64807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solidFill>
                  <a:schemeClr val="bg1"/>
                </a:solidFill>
              </a:rPr>
              <a:t>Sligo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>
            <a:off x="6804248" y="1340768"/>
            <a:ext cx="144016" cy="14401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 userDrawn="1"/>
        </p:nvSpPr>
        <p:spPr>
          <a:xfrm>
            <a:off x="7596336" y="1700808"/>
            <a:ext cx="144016" cy="14401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7740352" y="148478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Belfast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" name="Rounded Rectangle 13"/>
          <p:cNvSpPr/>
          <p:nvPr userDrawn="1"/>
        </p:nvSpPr>
        <p:spPr>
          <a:xfrm>
            <a:off x="6228184" y="2060848"/>
            <a:ext cx="144016" cy="14401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4932040" y="2031231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Knock Airport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5004048" y="2708920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Galway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4932040" y="3296017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Limerick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6084168" y="4293096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Cork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7452320" y="3645024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Waterford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7596336" y="3068960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solidFill>
                  <a:schemeClr val="bg1"/>
                </a:solidFill>
              </a:rPr>
              <a:t>Carlow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7668344" y="2575937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Dublin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2" name="Rounded Rectangle 21"/>
          <p:cNvSpPr/>
          <p:nvPr userDrawn="1"/>
        </p:nvSpPr>
        <p:spPr>
          <a:xfrm>
            <a:off x="6084168" y="2780928"/>
            <a:ext cx="144016" cy="14401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 userDrawn="1"/>
        </p:nvSpPr>
        <p:spPr>
          <a:xfrm>
            <a:off x="6300192" y="3284984"/>
            <a:ext cx="144016" cy="14401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 userDrawn="1"/>
        </p:nvSpPr>
        <p:spPr>
          <a:xfrm>
            <a:off x="6372200" y="4077072"/>
            <a:ext cx="144016" cy="14401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7524328" y="2636912"/>
            <a:ext cx="144016" cy="14401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 userDrawn="1"/>
        </p:nvSpPr>
        <p:spPr>
          <a:xfrm>
            <a:off x="7164288" y="3140968"/>
            <a:ext cx="144016" cy="14401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 userDrawn="1"/>
        </p:nvSpPr>
        <p:spPr>
          <a:xfrm>
            <a:off x="7164288" y="3717032"/>
            <a:ext cx="144016" cy="14401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Content Placeholder 35" descr="AIRPORT_ICON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r="2976"/>
          <a:stretch>
            <a:fillRect/>
          </a:stretch>
        </p:blipFill>
        <p:spPr>
          <a:xfrm>
            <a:off x="6156176" y="4005064"/>
            <a:ext cx="216024" cy="229640"/>
          </a:xfrm>
          <a:prstGeom prst="rect">
            <a:avLst/>
          </a:prstGeom>
        </p:spPr>
      </p:pic>
      <p:pic>
        <p:nvPicPr>
          <p:cNvPr id="29" name="Content Placeholder 35" descr="AIRPORT_ICON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r="2976"/>
          <a:stretch>
            <a:fillRect/>
          </a:stretch>
        </p:blipFill>
        <p:spPr>
          <a:xfrm>
            <a:off x="6948264" y="3645024"/>
            <a:ext cx="216024" cy="229640"/>
          </a:xfrm>
          <a:prstGeom prst="rect">
            <a:avLst/>
          </a:prstGeom>
        </p:spPr>
      </p:pic>
      <p:pic>
        <p:nvPicPr>
          <p:cNvPr id="30" name="Content Placeholder 35" descr="AIRPORT_ICON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r="2976"/>
          <a:stretch>
            <a:fillRect/>
          </a:stretch>
        </p:blipFill>
        <p:spPr>
          <a:xfrm>
            <a:off x="7308304" y="2551288"/>
            <a:ext cx="216024" cy="229640"/>
          </a:xfrm>
          <a:prstGeom prst="rect">
            <a:avLst/>
          </a:prstGeom>
        </p:spPr>
      </p:pic>
      <p:pic>
        <p:nvPicPr>
          <p:cNvPr id="31" name="Content Placeholder 35" descr="AIRPORT_ICON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r="2976"/>
          <a:stretch>
            <a:fillRect/>
          </a:stretch>
        </p:blipFill>
        <p:spPr>
          <a:xfrm>
            <a:off x="7380312" y="1615184"/>
            <a:ext cx="216024" cy="229640"/>
          </a:xfrm>
          <a:prstGeom prst="rect">
            <a:avLst/>
          </a:prstGeom>
        </p:spPr>
      </p:pic>
      <p:pic>
        <p:nvPicPr>
          <p:cNvPr id="32" name="Content Placeholder 35" descr="AIRPORT_ICON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r="2976"/>
          <a:stretch>
            <a:fillRect/>
          </a:stretch>
        </p:blipFill>
        <p:spPr>
          <a:xfrm>
            <a:off x="6012160" y="2060848"/>
            <a:ext cx="216024" cy="229640"/>
          </a:xfrm>
          <a:prstGeom prst="rect">
            <a:avLst/>
          </a:prstGeom>
        </p:spPr>
      </p:pic>
      <p:pic>
        <p:nvPicPr>
          <p:cNvPr id="33" name="Content Placeholder 35" descr="AIRPORT_ICON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r="2976"/>
          <a:stretch>
            <a:fillRect/>
          </a:stretch>
        </p:blipFill>
        <p:spPr>
          <a:xfrm>
            <a:off x="5940152" y="2348880"/>
            <a:ext cx="216024" cy="229640"/>
          </a:xfrm>
          <a:prstGeom prst="rect">
            <a:avLst/>
          </a:prstGeom>
        </p:spPr>
      </p:pic>
      <p:pic>
        <p:nvPicPr>
          <p:cNvPr id="34" name="Content Placeholder 35" descr="AIRPORT_ICON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r="2976"/>
          <a:stretch>
            <a:fillRect/>
          </a:stretch>
        </p:blipFill>
        <p:spPr>
          <a:xfrm>
            <a:off x="6084168" y="3068960"/>
            <a:ext cx="216024" cy="22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6874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bal Off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83164" y="510102"/>
            <a:ext cx="7765300" cy="900000"/>
          </a:xfrm>
        </p:spPr>
        <p:txBody>
          <a:bodyPr/>
          <a:lstStyle/>
          <a:p>
            <a:r>
              <a:rPr lang="en-US" dirty="0" smtClean="0"/>
              <a:t>IDA Ireland Overseas Offices</a:t>
            </a:r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  <p:sp>
        <p:nvSpPr>
          <p:cNvPr id="21" name="TextBox 20"/>
          <p:cNvSpPr txBox="1"/>
          <p:nvPr userDrawn="1"/>
        </p:nvSpPr>
        <p:spPr>
          <a:xfrm>
            <a:off x="7668344" y="2575937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Dublin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35" name="Content Placeholder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10" y="1600200"/>
            <a:ext cx="6918943" cy="4133850"/>
          </a:xfrm>
          <a:prstGeom prst="rect">
            <a:avLst/>
          </a:prstGeom>
        </p:spPr>
      </p:pic>
      <p:sp>
        <p:nvSpPr>
          <p:cNvPr id="36" name="TextBox 35"/>
          <p:cNvSpPr txBox="1"/>
          <p:nvPr userDrawn="1"/>
        </p:nvSpPr>
        <p:spPr>
          <a:xfrm>
            <a:off x="3851920" y="2636912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Ireland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7" name="Rounded Rectangle 36"/>
          <p:cNvSpPr/>
          <p:nvPr userDrawn="1"/>
        </p:nvSpPr>
        <p:spPr>
          <a:xfrm>
            <a:off x="4283968" y="2924944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 userDrawn="1"/>
        </p:nvSpPr>
        <p:spPr>
          <a:xfrm>
            <a:off x="1619672" y="2492896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Mountain View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" name="Rounded Rectangle 38"/>
          <p:cNvSpPr/>
          <p:nvPr userDrawn="1"/>
        </p:nvSpPr>
        <p:spPr>
          <a:xfrm>
            <a:off x="2123728" y="2852936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/>
          <p:cNvSpPr/>
          <p:nvPr userDrawn="1"/>
        </p:nvSpPr>
        <p:spPr>
          <a:xfrm>
            <a:off x="2123728" y="3188579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 userDrawn="1"/>
        </p:nvSpPr>
        <p:spPr>
          <a:xfrm>
            <a:off x="1835696" y="3429000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Irvine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 userDrawn="1"/>
        </p:nvSpPr>
        <p:spPr>
          <a:xfrm>
            <a:off x="2555776" y="256490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Chicago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" name="Rounded Rectangle 42"/>
          <p:cNvSpPr/>
          <p:nvPr userDrawn="1"/>
        </p:nvSpPr>
        <p:spPr>
          <a:xfrm>
            <a:off x="2915816" y="2924944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ounded Rectangle 43"/>
          <p:cNvSpPr/>
          <p:nvPr userDrawn="1"/>
        </p:nvSpPr>
        <p:spPr>
          <a:xfrm>
            <a:off x="3347864" y="2924944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ounded Rectangle 44"/>
          <p:cNvSpPr/>
          <p:nvPr userDrawn="1"/>
        </p:nvSpPr>
        <p:spPr>
          <a:xfrm>
            <a:off x="3131840" y="3284984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 userDrawn="1"/>
        </p:nvSpPr>
        <p:spPr>
          <a:xfrm>
            <a:off x="3419872" y="300798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New York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3275856" y="328498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Boston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8" name="Rounded Rectangle 47"/>
          <p:cNvSpPr/>
          <p:nvPr userDrawn="1"/>
        </p:nvSpPr>
        <p:spPr>
          <a:xfrm>
            <a:off x="2771800" y="3501008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 userDrawn="1"/>
        </p:nvSpPr>
        <p:spPr>
          <a:xfrm>
            <a:off x="2771800" y="364502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Atlanta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 userDrawn="1"/>
        </p:nvSpPr>
        <p:spPr>
          <a:xfrm>
            <a:off x="3347864" y="437613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Sao Paolo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1" name="Rounded Rectangle 50"/>
          <p:cNvSpPr/>
          <p:nvPr userDrawn="1"/>
        </p:nvSpPr>
        <p:spPr>
          <a:xfrm>
            <a:off x="3491880" y="4725144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 userDrawn="1"/>
        </p:nvSpPr>
        <p:spPr>
          <a:xfrm>
            <a:off x="4499992" y="2719953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UK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3" name="Rounded Rectangle 52"/>
          <p:cNvSpPr/>
          <p:nvPr userDrawn="1"/>
        </p:nvSpPr>
        <p:spPr>
          <a:xfrm>
            <a:off x="4499992" y="2996951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 userDrawn="1"/>
        </p:nvSpPr>
        <p:spPr>
          <a:xfrm>
            <a:off x="4788024" y="2996952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 userDrawn="1"/>
        </p:nvSpPr>
        <p:spPr>
          <a:xfrm>
            <a:off x="4932040" y="2924944"/>
            <a:ext cx="936104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Germany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6" name="Rounded Rectangle 55"/>
          <p:cNvSpPr/>
          <p:nvPr userDrawn="1"/>
        </p:nvSpPr>
        <p:spPr>
          <a:xfrm>
            <a:off x="4644008" y="3140968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 userDrawn="1"/>
        </p:nvSpPr>
        <p:spPr>
          <a:xfrm>
            <a:off x="4499992" y="3284984"/>
            <a:ext cx="936104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France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8" name="Rounded Rectangle 57"/>
          <p:cNvSpPr/>
          <p:nvPr userDrawn="1"/>
        </p:nvSpPr>
        <p:spPr>
          <a:xfrm>
            <a:off x="5364088" y="2636912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 userDrawn="1"/>
        </p:nvSpPr>
        <p:spPr>
          <a:xfrm>
            <a:off x="5508104" y="2564904"/>
            <a:ext cx="792088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Moscow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0" name="TextBox 59"/>
          <p:cNvSpPr txBox="1"/>
          <p:nvPr userDrawn="1"/>
        </p:nvSpPr>
        <p:spPr>
          <a:xfrm>
            <a:off x="5940152" y="3356992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Mumbai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1" name="Rounded Rectangle 60"/>
          <p:cNvSpPr/>
          <p:nvPr userDrawn="1"/>
        </p:nvSpPr>
        <p:spPr>
          <a:xfrm>
            <a:off x="6084168" y="3645024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 userDrawn="1"/>
        </p:nvSpPr>
        <p:spPr>
          <a:xfrm>
            <a:off x="6732240" y="2924944"/>
            <a:ext cx="64807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Korea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3" name="Rounded Rectangle 62"/>
          <p:cNvSpPr/>
          <p:nvPr userDrawn="1"/>
        </p:nvSpPr>
        <p:spPr>
          <a:xfrm>
            <a:off x="7020272" y="3212976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 userDrawn="1"/>
        </p:nvSpPr>
        <p:spPr>
          <a:xfrm>
            <a:off x="7596336" y="3356993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Tokyo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5" name="Rounded Rectangle 64"/>
          <p:cNvSpPr/>
          <p:nvPr userDrawn="1"/>
        </p:nvSpPr>
        <p:spPr>
          <a:xfrm>
            <a:off x="7452320" y="3356992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ounded Rectangle 65"/>
          <p:cNvSpPr/>
          <p:nvPr userDrawn="1"/>
        </p:nvSpPr>
        <p:spPr>
          <a:xfrm>
            <a:off x="7092280" y="3573016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/>
          <p:cNvSpPr txBox="1"/>
          <p:nvPr userDrawn="1"/>
        </p:nvSpPr>
        <p:spPr>
          <a:xfrm>
            <a:off x="7164288" y="3645025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Shanghai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8" name="Rounded Rectangle 67"/>
          <p:cNvSpPr/>
          <p:nvPr userDrawn="1"/>
        </p:nvSpPr>
        <p:spPr>
          <a:xfrm>
            <a:off x="6732240" y="4149080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/>
          <p:cNvSpPr txBox="1"/>
          <p:nvPr userDrawn="1"/>
        </p:nvSpPr>
        <p:spPr>
          <a:xfrm>
            <a:off x="6300192" y="3789040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solidFill>
                  <a:schemeClr val="tx2">
                    <a:lumMod val="50000"/>
                  </a:schemeClr>
                </a:solidFill>
              </a:rPr>
              <a:t>Shenzen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0" name="Rounded Rectangle 69"/>
          <p:cNvSpPr/>
          <p:nvPr userDrawn="1"/>
        </p:nvSpPr>
        <p:spPr>
          <a:xfrm>
            <a:off x="6876256" y="3717032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/>
          <p:cNvSpPr txBox="1"/>
          <p:nvPr userDrawn="1"/>
        </p:nvSpPr>
        <p:spPr>
          <a:xfrm>
            <a:off x="6228184" y="4293096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Singapore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2" name="TextBox 71"/>
          <p:cNvSpPr txBox="1"/>
          <p:nvPr userDrawn="1"/>
        </p:nvSpPr>
        <p:spPr>
          <a:xfrm>
            <a:off x="7524328" y="4797152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Sydney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3" name="Rounded Rectangle 72"/>
          <p:cNvSpPr/>
          <p:nvPr userDrawn="1"/>
        </p:nvSpPr>
        <p:spPr>
          <a:xfrm>
            <a:off x="7740352" y="5085184"/>
            <a:ext cx="144016" cy="14401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973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hort &amp; 2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164" y="510102"/>
            <a:ext cx="3876868" cy="900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164" y="1600201"/>
            <a:ext cx="3888000" cy="4133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‹#›</a:t>
            </a:fld>
            <a:endParaRPr lang="en-IE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5015164" y="510988"/>
            <a:ext cx="3888000" cy="522226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08289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5778000"/>
            <a:ext cx="9144000" cy="10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49759"/>
            <a:ext cx="9144000" cy="108472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3164" y="510102"/>
            <a:ext cx="7920000" cy="90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3164" y="1600201"/>
            <a:ext cx="7920000" cy="4133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83164" y="6419958"/>
            <a:ext cx="6768000" cy="216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  <a:latin typeface="Lucida Fax" pitchFamily="18" charset="0"/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5164" y="6419958"/>
            <a:ext cx="1008000" cy="216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  <a:latin typeface="Lucida Fax" pitchFamily="18" charset="0"/>
              </a:defRPr>
            </a:lvl1pPr>
          </a:lstStyle>
          <a:p>
            <a:fld id="{5A744808-1056-4E1F-B75B-866771452401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Rectangle 7"/>
          <p:cNvSpPr/>
          <p:nvPr userDrawn="1"/>
        </p:nvSpPr>
        <p:spPr>
          <a:xfrm>
            <a:off x="0" y="5778000"/>
            <a:ext cx="9144000" cy="10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49759"/>
            <a:ext cx="9144000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559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701" r:id="rId6"/>
    <p:sldLayoutId id="2147483702" r:id="rId7"/>
    <p:sldLayoutId id="2147483703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  <p:sldLayoutId id="2147483695" r:id="rId19"/>
    <p:sldLayoutId id="2147483696" r:id="rId20"/>
    <p:sldLayoutId id="2147483697" r:id="rId21"/>
    <p:sldLayoutId id="2147483698" r:id="rId22"/>
    <p:sldLayoutId id="2147483699" r:id="rId23"/>
    <p:sldLayoutId id="2147483700" r:id="rId24"/>
    <p:sldLayoutId id="2147483704" r:id="rId25"/>
    <p:sldLayoutId id="2147483705" r:id="rId2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Lucida Fax" pitchFamily="18" charset="0"/>
          <a:ea typeface="+mj-ea"/>
          <a:cs typeface="+mj-cs"/>
        </a:defRPr>
      </a:lvl1pPr>
    </p:titleStyle>
    <p:bodyStyle>
      <a:lvl1pPr marL="182563" indent="-182563" algn="l" defTabSz="914400" rtl="0" eaLnBrk="1" latinLnBrk="0" hangingPunct="1">
        <a:spcBef>
          <a:spcPct val="20000"/>
        </a:spcBef>
        <a:buFont typeface="Lucida Fax" pitchFamily="18" charset="0"/>
        <a:buChar char="–"/>
        <a:defRPr sz="1800" kern="1200">
          <a:solidFill>
            <a:schemeClr val="tx2"/>
          </a:solidFill>
          <a:latin typeface="Lucida Fax" pitchFamily="18" charset="0"/>
          <a:ea typeface="+mn-ea"/>
          <a:cs typeface="+mn-cs"/>
        </a:defRPr>
      </a:lvl1pPr>
      <a:lvl2pPr marL="357188" indent="-174625" algn="l" defTabSz="914400" rtl="0" eaLnBrk="1" latinLnBrk="0" hangingPunct="1">
        <a:spcBef>
          <a:spcPct val="20000"/>
        </a:spcBef>
        <a:buFont typeface="Wingdings" pitchFamily="2" charset="2"/>
        <a:buChar char="§"/>
        <a:defRPr sz="1600" kern="1200">
          <a:solidFill>
            <a:schemeClr val="tx2"/>
          </a:solidFill>
          <a:latin typeface="Lucida Fax" pitchFamily="18" charset="0"/>
          <a:ea typeface="+mn-ea"/>
          <a:cs typeface="+mn-cs"/>
        </a:defRPr>
      </a:lvl2pPr>
      <a:lvl3pPr marL="541338" indent="-18415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2"/>
          </a:solidFill>
          <a:latin typeface="Lucida Fax" pitchFamily="18" charset="0"/>
          <a:ea typeface="+mn-ea"/>
          <a:cs typeface="+mn-cs"/>
        </a:defRPr>
      </a:lvl3pPr>
      <a:lvl4pPr marL="715963" indent="-174625" algn="l" defTabSz="914400" rtl="0" eaLnBrk="1" latinLnBrk="0" hangingPunct="1">
        <a:spcBef>
          <a:spcPct val="20000"/>
        </a:spcBef>
        <a:buFont typeface="Arial" pitchFamily="34" charset="0"/>
        <a:buChar char="–"/>
        <a:defRPr sz="1200" kern="1200">
          <a:solidFill>
            <a:schemeClr val="tx2"/>
          </a:solidFill>
          <a:latin typeface="Lucida Fax" pitchFamily="18" charset="0"/>
          <a:ea typeface="+mn-ea"/>
          <a:cs typeface="+mn-cs"/>
        </a:defRPr>
      </a:lvl4pPr>
      <a:lvl5pPr marL="898525" indent="-182563" algn="l" defTabSz="91440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2"/>
          </a:solidFill>
          <a:latin typeface="Lucida Fax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ie/url?sa=i&amp;rct=j&amp;q=&amp;esrc=s&amp;source=images&amp;cd=&amp;cad=rja&amp;uact=8&amp;docid=4lOMISzGhCrHnM&amp;tbnid=PCvDyWzbNcKn-M:&amp;ved=0CAYQjRw&amp;url=http://cidvascular.com/&amp;ei=yBcjU7-bHMnwhQeT9oGgAg&amp;bvm=bv.62922401,d.ZG4&amp;psig=AFQjCNHZYVx9TEpxx3fZBFskjCepch5C4A&amp;ust=1394895147966514" TargetMode="External"/><Relationship Id="rId2" Type="http://schemas.openxmlformats.org/officeDocument/2006/relationships/hyperlink" Target="http://www.google.ie/url?sa=i&amp;rct=j&amp;q=&amp;esrc=s&amp;source=images&amp;cd=&amp;cad=rja&amp;uact=8&amp;docid=4lOMISzGhCrHnM&amp;tbnid=PCvDyWzbNcKn-M:&amp;ved=0CAYQjRw&amp;url=http://cidvascular.com/&amp;ei=sRcjU9adGcjOhAedn4HoBA&amp;bvm=bv.62922401,d.ZG4&amp;psig=AFQjCNHZYVx9TEpxx3fZBFskjCepch5C4A&amp;ust=1394895147966514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hyperlink" Target="http://www.google.ie/url?sa=i&amp;rct=j&amp;q=&amp;esrc=s&amp;source=images&amp;cd=&amp;cad=rja&amp;uact=8&amp;docid=yroMRYvbr4_jqM&amp;tbnid=4zyXVwfaAcpzeM:&amp;ved=0CAUQjRw&amp;url=http://green.fikket.com/event/networking-event-of-the-gef-co-creation-workshop&amp;ei=8Rg4U6G8Eqmy7AapoYDoAQ&amp;bvm=bv.63808443,d.ZGU&amp;psig=AFQjCNENNUfPXB21romq45YPq5KIqoyGRQ&amp;ust=1396271692307150" TargetMode="External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7.jpe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hyperlink" Target="http://www.google.ie/url?sa=i&amp;rct=j&amp;q=&amp;esrc=s&amp;source=images&amp;cd=&amp;cad=rja&amp;uact=8&amp;docid=yroMRYvbr4_jqM&amp;tbnid=4zyXVwfaAcpzeM:&amp;ved=0CAUQjRw&amp;url=http://green.fikket.com/event/networking-event-of-the-gef-co-creation-workshop&amp;ei=8Rg4U6G8Eqmy7AapoYDoAQ&amp;bvm=bv.63808443,d.ZGU&amp;psig=AFQjCNENNUfPXB21romq45YPq5KIqoyGRQ&amp;ust=1396271692307150" TargetMode="External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7.jpeg"/><Relationship Id="rId5" Type="http://schemas.openxmlformats.org/officeDocument/2006/relationships/image" Target="../media/image84.png"/><Relationship Id="rId4" Type="http://schemas.openxmlformats.org/officeDocument/2006/relationships/image" Target="../media/image83.png"/><Relationship Id="rId9" Type="http://schemas.openxmlformats.org/officeDocument/2006/relationships/image" Target="../media/image8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92.png"/><Relationship Id="rId18" Type="http://schemas.openxmlformats.org/officeDocument/2006/relationships/image" Target="../media/image97.png"/><Relationship Id="rId26" Type="http://schemas.openxmlformats.org/officeDocument/2006/relationships/hyperlink" Target="http://www.google.ie/url?sa=i&amp;rct=j&amp;q=&amp;esrc=s&amp;source=images&amp;cd=&amp;cad=rja&amp;uact=8&amp;docid=Gp9w4r4Bxa0Q0M&amp;tbnid=MGNCsOU2yUFfpM:&amp;ved=0CAUQjRw&amp;url=http://www.sfi.ie/&amp;ei=RSs4U-O4Fqev7Ab_pYGQCw&amp;bvm=bv.63808443,d.ZGU&amp;psig=AFQjCNFNx6A19srkkso-6oIsRP5RUq1fUw&amp;ust=1396276405155302" TargetMode="External"/><Relationship Id="rId3" Type="http://schemas.openxmlformats.org/officeDocument/2006/relationships/hyperlink" Target="http://www.google.ie/url?sa=i&amp;rct=j&amp;q=&amp;esrc=s&amp;source=images&amp;cd=&amp;cad=rja&amp;uact=8&amp;docid=yroMRYvbr4_jqM&amp;tbnid=4zyXVwfaAcpzeM:&amp;ved=0CAUQjRw&amp;url=http://green.fikket.com/event/networking-event-of-the-gef-co-creation-workshop&amp;ei=8Rg4U6G8Eqmy7AapoYDoAQ&amp;bvm=bv.63808443,d.ZGU&amp;psig=AFQjCNENNUfPXB21romq45YPq5KIqoyGRQ&amp;ust=1396271692307150" TargetMode="External"/><Relationship Id="rId21" Type="http://schemas.openxmlformats.org/officeDocument/2006/relationships/image" Target="../media/image100.png"/><Relationship Id="rId7" Type="http://schemas.openxmlformats.org/officeDocument/2006/relationships/image" Target="../media/image85.png"/><Relationship Id="rId12" Type="http://schemas.openxmlformats.org/officeDocument/2006/relationships/image" Target="../media/image91.png"/><Relationship Id="rId17" Type="http://schemas.openxmlformats.org/officeDocument/2006/relationships/image" Target="../media/image96.png"/><Relationship Id="rId25" Type="http://schemas.openxmlformats.org/officeDocument/2006/relationships/image" Target="../media/image10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95.png"/><Relationship Id="rId20" Type="http://schemas.openxmlformats.org/officeDocument/2006/relationships/image" Target="../media/image99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7.jpeg"/><Relationship Id="rId11" Type="http://schemas.openxmlformats.org/officeDocument/2006/relationships/image" Target="../media/image90.png"/><Relationship Id="rId24" Type="http://schemas.openxmlformats.org/officeDocument/2006/relationships/image" Target="../media/image103.png"/><Relationship Id="rId5" Type="http://schemas.openxmlformats.org/officeDocument/2006/relationships/image" Target="../media/image84.png"/><Relationship Id="rId15" Type="http://schemas.openxmlformats.org/officeDocument/2006/relationships/image" Target="../media/image94.png"/><Relationship Id="rId23" Type="http://schemas.openxmlformats.org/officeDocument/2006/relationships/image" Target="../media/image102.png"/><Relationship Id="rId10" Type="http://schemas.openxmlformats.org/officeDocument/2006/relationships/image" Target="../media/image89.png"/><Relationship Id="rId19" Type="http://schemas.openxmlformats.org/officeDocument/2006/relationships/image" Target="../media/image98.png"/><Relationship Id="rId4" Type="http://schemas.openxmlformats.org/officeDocument/2006/relationships/image" Target="../media/image83.png"/><Relationship Id="rId9" Type="http://schemas.openxmlformats.org/officeDocument/2006/relationships/image" Target="../media/image88.png"/><Relationship Id="rId14" Type="http://schemas.openxmlformats.org/officeDocument/2006/relationships/image" Target="../media/image93.png"/><Relationship Id="rId22" Type="http://schemas.openxmlformats.org/officeDocument/2006/relationships/image" Target="../media/image10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9.png"/><Relationship Id="rId4" Type="http://schemas.openxmlformats.org/officeDocument/2006/relationships/hyperlink" Target="http://www.google.ie/url?sa=i&amp;rct=j&amp;q=&amp;esrc=s&amp;source=images&amp;cd=&amp;cad=rja&amp;uact=8&amp;docid=yroMRYvbr4_jqM&amp;tbnid=4zyXVwfaAcpzeM:&amp;ved=0CAUQjRw&amp;url=http://green.fikket.com/event/networking-event-of-the-gef-co-creation-workshop&amp;ei=8Rg4U6G8Eqmy7AapoYDoAQ&amp;bvm=bv.63808443,d.ZGU&amp;psig=AFQjCNENNUfPXB21romq45YPq5KIqoyGRQ&amp;ust=1396271692307150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hyperlink" Target="http://www.google.ie/url?sa=i&amp;rct=j&amp;q=&amp;esrc=s&amp;source=images&amp;cd=&amp;cad=rja&amp;uact=8&amp;docid=bs5BWd1J6f8aIM&amp;tbnid=8P-fGtE-mNgnAM:&amp;ved=0CAUQjRw&amp;url=http://en.wikipedia.org/wiki/National_Treasury_Management_Agency&amp;ei=EOA6U4fMCfDd7QaAnoDICw&amp;bvm=bv.63934634,d.ZGU&amp;psig=AFQjCNElN1cAGb0yFMrpqkf97Hkd8HIFmw&amp;ust=1396453755376494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ie/url?sa=i&amp;rct=j&amp;q=&amp;esrc=s&amp;source=images&amp;cd=&amp;cad=rja&amp;uact=8&amp;docid=bs5BWd1J6f8aIM&amp;tbnid=8P-fGtE-mNgnAM:&amp;ved=0CAUQjRw&amp;url=http://en.wikipedia.org/wiki/National_Treasury_Management_Agency&amp;ei=EOA6U4fMCfDd7QaAnoDICw&amp;bvm=bv.63934634,d.ZGU&amp;psig=AFQjCNElN1cAGb0yFMrpqkf97Hkd8HIFmw&amp;ust=1396453755376494" TargetMode="Externa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ie/url?sa=i&amp;rct=j&amp;q=&amp;esrc=s&amp;source=images&amp;cd=&amp;cad=rja&amp;uact=8&amp;docid=bs5BWd1J6f8aIM&amp;tbnid=8P-fGtE-mNgnAM:&amp;ved=0CAUQjRw&amp;url=http://en.wikipedia.org/wiki/National_Treasury_Management_Agency&amp;ei=EOA6U4fMCfDd7QaAnoDICw&amp;bvm=bv.63934634,d.ZGU&amp;psig=AFQjCNElN1cAGb0yFMrpqkf97Hkd8HIFmw&amp;ust=1396453755376494" TargetMode="Externa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6.jpe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4.png"/><Relationship Id="rId11" Type="http://schemas.openxmlformats.org/officeDocument/2006/relationships/image" Target="../media/image82.png"/><Relationship Id="rId5" Type="http://schemas.openxmlformats.org/officeDocument/2006/relationships/image" Target="../media/image77.jpeg"/><Relationship Id="rId10" Type="http://schemas.openxmlformats.org/officeDocument/2006/relationships/image" Target="../media/image81.png"/><Relationship Id="rId4" Type="http://schemas.openxmlformats.org/officeDocument/2006/relationships/hyperlink" Target="http://www.google.ie/url?sa=i&amp;rct=j&amp;q=&amp;esrc=s&amp;source=images&amp;cd=&amp;cad=rja&amp;uact=8&amp;docid=yroMRYvbr4_jqM&amp;tbnid=4zyXVwfaAcpzeM:&amp;ved=0CAUQjRw&amp;url=http://green.fikket.com/event/networking-event-of-the-gef-co-creation-workshop&amp;ei=8Rg4U6G8Eqmy7AapoYDoAQ&amp;bvm=bv.63808443,d.ZGU&amp;psig=AFQjCNENNUfPXB21romq45YPq5KIqoyGRQ&amp;ust=1396271692307150" TargetMode="External"/><Relationship Id="rId9" Type="http://schemas.openxmlformats.org/officeDocument/2006/relationships/image" Target="../media/image8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548680"/>
            <a:ext cx="4896544" cy="2160240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endParaRPr lang="en-US" sz="3200" b="1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4" descr="data:image/jpeg;base64,/9j/4AAQSkZJRgABAQAAAQABAAD/2wCEAAkGBxQTERQUExQVFRUVFyAYFxgWGRcXGhgYHBscHBcaHRQfHCggGR0lHBgcITEiJikrLi4uFx8zODQsNygtLisBCgoKDg0OGhAQGzQkICQsNywsLzEvLCwsLDQsMDcsLzAvLywtLDQsLC0vLCw1LCwsLCwsLCwsLCwsLC8sLCwsL//AABEIAKgBLAMBIgACEQEDEQH/xAAcAAEAAgIDAQAAAAAAAAAAAAAABgcDBQECBAj/xABREAABAwICBAgJCQMJBwUAAAABAAIDBBESIQUGMVEHEyJBYXGBkRQyNHOSobGy0RUjM0JSU1RywUNiohYXJGNkgrPS4iY1dZO04fAlRHSEwv/EABoBAQADAQEBAAAAAAAAAAAAAAABBAUDAgb/xAAxEQACAQIEAwcCBgMAAAAAAAAAAQIDBBESMTMhUYEFExQyQUJxkaEVUmGx0fAiI+H/2gAMAwEAAhEDEQA/ALxREQBERAEWu0vpuCmF5ZA0nY3a49TRmoRpXhGebinjDR9p/KPoDId5XWnQnPRHCrc06fmZZCxvmaNrgOsgKlK3WGql8eeS25riwei2wPata84tufXmrSsX6spy7SXtiXyK6L7xnpN+KysladhB6iCvn/ANwXeOQt8UlvUSPYpdivzfY8rtJ+sfv/w+gEVKUOs9XF4s7yNzzjH8V7dileieEbYKiO378efew/oSuM7OpHTiWKd/SlwfAsBF5dH6QinZjie17eg7OgjaD0FepVmmuDLiaaxQREUEhFiqnEMeRtDSR3L5sPCZpO/lR9CP/KgPphF8zfzmaT/FH0I/8qk/BrrxXVOkoYZ5y+NwdduFgvZpIzAvtQnAvJERCAiifCFpaanjiML8Bc8g5A3GG/OFB/5Y1v3x9FnwVmnbSnHMmVKt5CnLK0y5EVN/yxrfvj6LPgn8sa374+iz4L34KfNHL8Rp8n9v5LkRU3/LGt++Pos+Cfyxrfvj6LPgngp80PxGnyf2/kuRFTf8sa374+iz4LIzXetH7UHrY0/ongp80T+I0uT/AL1LgRVZTcIdS3x2xP7C094P6LfaO4RYXWE0b4zvHLb+h9S5ytai9DpC9oy9cPkmqLyaP0nFO3FFI14/dNyOsbQvWuDTXBlpNNYoIiKCQiIgCIiAFQLWnXvCTFSkE7DLtA/KOc9OzrXh161sMhdTwOswZSPB8c87Qfs79/VthC0Le190/oZV1evHJT+v8HeaZz3Fz3FzjmSTcntXREV8ywi9NDo+WZ2GKNzz+6LgdZ2DtUjpOD6qdm4xx9ZxHuAt614lUhHzM6Qozn5ViRNFODway/fx+g74rwVmoNWzNoZJ+V1j3OsvCuKb9x0drWWsSLIs1XSSROwyMcx25wI7t/YsK7anBrDU9Oj6+SB4fE8scN2w9BGwjrVoaqa4MqbRyWZNu+q/8vT0e1VMuWmxBGRBuCMiCNhB5iuNWjGouOp3oXM6T4acj6BRQ7UbWvjwIZj880cl33gH/wCh69u9TFZNSDhLKzdpVI1I5omGt+jf+U+wr4/dtPWvsGqaSxwG0tIHcqb1c4FnOs+tmwjbxUNieoynLuHavB1KhJVicEGgakaRhnMErYWh93uaWtzaQNtr57lcug9TqKk+gp42u+2Rif6brlb5BiEREIPDpXRENQGiZmMNNwLuFjs5iLrxDVGjH/t2fxH9VuXvAFyQBvOS1VVrNSR+NPHfc04vduukXU0jicpxpayS64GM6pUf4dnr+KwSakUR/Y26nyezFZeabhApBsMj+phHvWW40BpllVEZGNc0BxbyrXytuJ3r2++isXijnHw83lST+hoqjg7pj4rpWdTgfaFqavg2ePop2noe0j1i/sVjIiuaq9RKzoy9pTVfqhVxZmIvG+Mh3q2+paNzSDYggjaDkR2L6BXh0joiGcWlja/pIzHU7aFYhev3Iq1Ozl7H9Si0U+03wdkXdTPv/Vv29j/j3qD1VM+N5ZI0scNocLH/ALjpVynVjPysz6tCdJ/5I6087mODmOLXDYWkg94U51d4QCCGVWY2ca0Zj8zR7R3KBIlSlGawkiKVadJ4xZf8MrXtDmkOa4XBGYI613VPap6zvpH4Td0Ljym/Z/eb09HOrcpahsjGvYQ5rhcEc4WVWoum/wBDct7iNZcNeRlREXEsBRHhC0/xEXExm0kozI2tZsJ6Cdg7dylkkgaC4mwAuTuA2qjdOaSNRUSSn6x5PQweKO79VataWeWL0RSva3dwwWrPCiItUwwp5qvqHiAkqrgHMRDI/wB483UP+yz8H2rAsKqYZnOJp5h9sjeebvU/VC4uWnlh9TUtLNNZ6nRGKmpmRtDY2tY0bA0ADuWVEWeaugREQHnrqGOZhZKxr2nmcPYeY9IVba16lOgBlgu+IZlu1zBv/eb6wrRRdaVaVN8DhWt4VVx15nz6il+v2rYgfx0QtE88oDYx59jT7exYtUtT3VNpJbsh5uZ0nVub0929avfQyZ8eBiO3qd53eHE1GgNFTzyDwcEOYQcd7Bh5iXb+hXXThwY0PILrDEQLAnnIHMulHSMiYGRtDWt2ALOsyvX716GxbW3crXFsIi4JttXAtHKKG6wa+xxXZTgSv+19Qdv1uzLpUf1V0xNUaRiM0hd41m7GjknY0ZKxG2m4uT4FWV5TU1BcW2WkiIq5aINwrH5mDzh90qtlZPCt9DB5w+6VWy17TaRhX28wrT4MPI3edd7GqrFafBh5G7zrvY1ebzb6k2G90JeiIso3AiIgC1um9CQ1TMMrbn6rhk5p3g/psWyRSm08URKKksGUprHq/JSSYX8pjvEeNjug7ndC1CvfSmj2TxOikF2u7weYg8xCpfTei300zon7RmDzOadjh/5tBWrb1+8WD1MO7te6eMdH9jwKY8HmsJikFPIfm5DyL/Veebqd7bb1DkXapBTjlZXpVHTkpI+gkWl1R0t4TSseTd45D/zDae0WPat0sWUXFtM+jhJSipL1I3wgV3FUTwDypCIx1Hxv4QVUKsLhXnyp2dLnd1h+qr1alpHCnjzMW/njWw5BbXVfRXhNTHGfFvif+UZnvyHatUrC4KaTKeXnuIx2DEfaO5dK88kGzjbU+8qqLJ+xoAAAsBkBuC5RFin0QREQBERAEREBhrKVkrCyRocx21p2HO49YWVrQAABYDIAcy5RMSMPUIiISdXusCdwuqj1o1tlqiWNvHD9kHN3S48/Vs61bVT4jvyn2Kgir1lCLbb9DN7RqSilFPU4Uh1A8vi6ne6VHlIdQPL4up3ulXau3L4M6hux+UXCiIsQ+jINwrfQwecPulVsrJ4VvoYPOH3Sq2WtabSMK+3mFafBh5G7zrvY1VYrT4MPI3edd7GqLzb6k2G90JeiIso3AiIgCIiAKIcJGieMp+OaOXDn1sJ5Q7PG7CpesVTCHscw7HNLT1EWXunPJJSOdWmqkHF+pQSLtLGWuc07WktPWDY+xdVuHzRN+C2uwzSwk5PbjH5m5H1H+FWWqW1NnwV1Od7sJ6nNI9pCulZd5HCpjzNvs+eNLDkys+FQ/Pw+bPvKEqdcK0fzsDt7HDuIP6qCq9bbSM273pBWpwYj+hnzrvY1VWrP4LZr0sjfsyn1taVzvNs6WD/3dCZoiLKNwIiIAiIgCIiAIiIAiIgMdT4jvyn2Kgir9qfEd+U+xUEVoWPuMrtL29ThSHUDy+Lqd7pUeUh1A8vi6ne6Vbq7cvgo0N2Pyi4URFiH0ZBuFb6GDzh90qtlZPCt9DB5w+6VWy1rTaRhX28wrT4MPI3edd7GqrFafBh5G7zrvY1RebfUmw3uhL0RFlG4EREAREQBEXWR4aCTsAueoICjNNC1TPb75/vleJZaqXG97/tvc70nE/qsS3lwR8vJ4ts9+gD/AEqDzrPeCvNUjqvFirKdv9YD6PKPuq7ln33mRrdm+SXyQnhTpbwRSD6j7HqcLe0DvVZq99K6PZUQvikvheM7bRncEdIIuq60rwezMuYXCVu48h3wPqXu1rxUcsmc722nKeeKxIaplwY6QDKh8RNhK27fzNufdv3KK1lFJEbSxvYf3mkdx2HsWOmndG9r2GzmkOB6QrdSKqQa5lGlN0qilyL+RarVzTbKqEPbYOGT287Xc/ZuK2qxJRcXgz6KMlJYoIiKD0EREAREQBFHNdNcoNHRtdLd73uAZG22JwvynZ7ABnc89hzr16uazU1dHjppQ+3jN2PYdzmHMexAbhERAY6nxHflPsVBFX7U+I78p9ioIrQsfcZXaXt6nCkOoHl8XU73So8pDqB5fF1O90q3V25fBRobsflFwoiLEPoyDcK30MHnD7pVbKyeFb6GDzh90qtlrWm0jCvt5hWnwYeRu8672NVWK0+DDyN3nXexqi82+pNhvdCXoiLKNwIiIAiIgCjev2leJpHNB5cvIb1Hxz6N+0hb+qqWxsc97g1rRck7AFTOs+m3Vc5k2MHJjbubvPSdp7Nys21LPPH0RTvK6pwwWrNQiItYwiV8GtHjrMfNEwntdyR6ie5WuopwcaM4ql4xw5Uxxf3Rk39T/eUrWRczzVH+nA37OnkpLH14hR7WvWgUHFyTRuNO84HSMzMTz4uJnO07xncbM1IV5tJ0Ec8L4ZWh0cjS1wPOD+qrlo82jNK01ZHihkjnYdtiHdhbtB6CF5KzVCjkzMLQd7CWe6QF8/a36t1Giavkue1rjeCdhLS5v2S4bHDnHPtHRt9CcLtfDYSmOpaPvBhf/wAxth3tK9RnKOjwPMqcZeZYlzaL1Rip5eMhfK07CMQLXDcQRmpCqv0Xw10j/p4ZoTvAEjenZyvUpNQ8IujZbYauME80mKM9zwElNyeLYhTjBYRWBKkWui0/Su8WpgPVIz4rudMU/wB/D/zGfFeT0e5FH6/XfR8P0lXCOhrg89gbclRDTHDTSMFqeKWc8xI4pv8AFyv4UBZ6guvHCZT0QdHERPUbMDTyWG37R42dQuc+1VFrLwk11YC0yCGM3+bhu243OffEewgdCh4CE4Hv01pearmdPUPxyO59gAGxrW/VaNy89FWSQyCSJ7o3t2OYS0ju2joOSwooJLi1O4ZPFi0g3oE8Yy/vxjZ1t7greo6tksbZIntex4u1zSCHDeCF848G+or9Iy4ngtpYz84/YXkfs2Hfvdzdez6Qp4GxsaxjQ1rQA1oFgANgAUnkVPiO/KfYqCKv2p8R35T7FQRWhY+4yu0vb1OFIdQPL4up3ulR5SHUDy+Lqd7pVurty+CjQ3Y/KLhREWIfRkG4VvoYPOH3Sq2Vk8K30MHnD7pVbLWtNpGFfbzCtPgw8jd513saqsUp1Y1w8EhMXFY7uLr4rbbZWt0L1cwlOGETzZ1I06maWmBbKKvf5y/7P/H/AKU/nL/s/wDH/pWf4Wry/Y1fG0fzfZlhIq9/nL/s/wDH/pWKbhKf9WBo/M8n1AD2p4Wry/YjxtHn9mWOtbpnTkNM28rwDzNGbndTf12Ksq/XarlFsYjH9WLfxEkqPSPLiXOJJO0k3J6yu8LJ+9ler2itIL6m71n1nkq3WPIiBu1gPrcec+oLRIivRiorBGXOcpvNJ8QtxqroQ1VQGfUbypD+7uvvOzv3LwaNoJJ5GxxtxOd3Ac5J5gFcuruhWUkIjbmdr3c7nb+rmA3LjcVu7jgtWWbS3dWWL0X9wNmxoAAAsBkAOYLlEWQbwREQGu09oWGshdDUMD2O72nmc121rhzEL52151CqNHOLjeWnJ5MwGzcJAPEPTsPqX00uksYc0tcA5pFiCLgjcRzoD48RXjrdwORS4pKFwhebninXMRPQczH2XHQqm09qvV0ZIqIHsH2wMTD1PGXfYqCTS4BuCYBuC5BXKEnAC5REARcEqSau6i11ZYxQFrD+1l+bZ2Ei7uwFARslWFwf8GMtYWzVIdDTbQDdsko3NG1rT9rn5t6sPU7gppaQtknPhMwzBcLRsP7sfOel1+xWEpIxPPQUUcMbYomNZGwWa1osAOpehEQgx1PiO/KfYqCKv2p8R35T7FQJWhY+4yu0vb1CkOoHl8XU73So8pDqB5fF1O90q3V25fBRobsflFwoiLEPoyDcK30MHnD7pVbKyOFb6GDzh90qt1r2m0jCvt5hERWCmEREARFxdAcoskMLnmzGucdzQSe4LeaP1Nq5f2fFjfIcPqzPqXmU4x1Z7jTlPyrEj622gdXpqp1o22Z9aR3ij/MegepTnQ/B9Cyzp3GZ32fFZ3bT2nsUwijDQGtAaBsAFgOxVKt4lwgX6PZ8nxqcP0Nbq/oCKkZhjF3Hx3nxnH9B0LaoizpScnizVjFRWC0CIig9BEXD3AC5IAG0nJAcosVPUskF2Pa8b2kOHeFlQBcObcWOYK5XDXAi4Nx0ICM6V4P9HVBLn0sYcdroxxbj1ltr9qjdVwK0LvEkqI+p7Xe80qy0QFUjgOpvxVT3Rf5F76PgYoG2xuqJLfaeGg9jWhWOiA0OiNTKGmIMNLE1w+sW4nem65W+REAREQBEXXGL2uL2vbntvsgOSFr/AJBpvw8PoN+C2KKU2tCHFPVGu+Qab8PD6DfgslPomBjg5kMbXDYWtaCO0Be1dWvBuAQbbbHZ1qc0uZGSPI7IiLyejz1dFHKAJGNeBmA4B1j2rzfINN+Hh9BvwWxRSpNaM8uEXqjXfINN+Hh9BvwT5Bpvw8PoN+C2GIXtcX3c/cuHPAtcgXNhfnO5TnlzI7uPI8HyDTfh4fQb8E+Qab8PD6DfgtiiZ5cx3ceRrvkGm/Dw+g34LLHoqAbIYx1Mb8FnNSwGxe2+64v3LKmaXMnJFeh1YwAWAAHRkuyIvJ6CLqx4Owg82Wa7IAiIgCIiAKJ65QiepoKV4vDK+SSVh2PETAWscOduJwJHPhUsUT1ymEFTQVT8oYpHxyu5o2ysAa9x5mhzQCdgxXKA9UOrkdPW+FQ4IYzA5k0bG2DyC0sfYZXaGuF7Xs5eem1wcTA59HNFBUPDI5XGO93fRl8QdiYHc3OL52XWfW0yzSR0XF1LY6Z8r3sONolFuJixN5Jc7M222CiXylBJFQPNdLVVElRA6RuO7WEuGLFTtyiAN2gOF75bUBN2aymSqlpY6eV/EuDZZLsEbGuZiDrlwLjzYWgnK+yyj2qutPEaPp3OppfBmninzgss12MsLuLviLA/kl1t52Zrfau+UaS8+3/BjUNZpiCXQTaRkjfCZPmWw3+cLjKbO4vxsJHLxWtbNATSt1meJpoqellqDAAZXNdGwNc4YgwY3Aufhsd2YzXV+t7HMpTTxSTPq2udGy7YyGsA4wvc4gNwkgEZm5WtoNLwUdZpIVU0cBkkbMzjHBmOPiWNxNvbFZzCLDnWqpWU/gej4qsyUz3iSWCpxcSYXl2JrS87HPY++BwsQ0gjJAbDWDXCfwSOWnp5WuM4ilu6EGJzZmsdGQ51nY8wHNuMwbhbufWR4fHC2lkdUvj418OOIcUy5aC+XFhzcLANvex3FRav0q+XRHGyvEjYqxg49rcLZIo6hoE1hlawzcMsiRksul6mE6UbM+sdTwT0TBFPHIxscjmSylzONcC0kNeCBfO52oDeSa6sbTNnMMuI1IpXw8njGTF+At24XZkZg2IIWam1lkc+aF1JK2ojjErYscR41hNrtkxYAQciCQonNxTqWF8Jlex+mIDxspDjNaZjTI0houw4cjbOylJ/3z/9E/4wQHTg70zUVVIx9RE5pLQRKXRES3LrlrGOu0CwHKA2869mm9IyMkLGyRxBsLpcT24sWE2IGYsBlfn5QWu4L62N1BFCHtMsDcM0YIxxuxOsHs2tvY2vtsu2nI45al7Z5WxGJjX0xeQGh1yXPzyfYhoI3da6UknLicqzajwJJo+cvije5uFzmBxbuJFyFDnm2shO7Rg/6h62+qNeZuPe88p0g5FyQGhjWhzb/UcWlwPStPMf9oz/AMLH+O9eZxyywPVOWaKZlj4QAYYqh1JUNglcGNfeMkyHJreLDsVi/kh2y/RmtnS60EmpZNTyQy08QmLC5jscZDrFr2ki92EEHYRuzUUj/wBy6M/+TS/44Wz02P6bpH/hjfenXk9nvotc8fg730s0UFSQ2KZxjticLsxRh2JgdsBI67XC1GrekW08+m5nBzgyqacLBic48W0BoG8k27Vjm03BVUujoIHtdOZYCYQfnIxHZ0hezawNA2kAZjeFr/lGSD5ckiOEisjDngYuKjc1jZJLbOS0l2e5ATbR+sb3VLKeemkp3yRukjLnRva4Nw423Y44XDEMvWtZTa+44WVPgk4pi8RvlJj5Di/i78XixOaHWBcBz89lq9HT07tLUYp6qSrtDMXvdLxzASI7AOHJa47bDmssTR/s0Opv/UBAb06eqvlU04ppDCImnJ8AABkIM+bsWGwth8bI5LvVa5ljXzeCTGljkLHTXjGx2BzxCXYywOuL2ubXAIXWpro4dMjjXtYZaRrIsZDeMeJXchpPjO5QyGeYUJ05pVk2jqh9RWSGrc5zTStfhEWGSwaaZueENAJe7I3vfMICVT6QfHpqoEUD53vo4TZrmMADZJrlz3EAXuABnfqzWs1u0wyrboiVrXN/9UjY9j7YmSML2vabXFw4bQtn8rw0+mZzPIyJr6OHC+QhrLtfMS3Gcr2N7X2A7lF654czR8wyZPp3jYycsTHPeGOHQ4C43hwQE/rdZ3iWeOCllqPB7CVzXRsAcWh+Boc4F7g0g7s7XvktzorSDKiGOaI3jlYHtJFjhcLi45iq9ZNBDV6SFTXS0bjPxrWCSOMSRuhiAe0OaS83aW5bgFMdSoGsoKZrGSRsEQwslN5Gg5gOyGee5AR7V3VmjqX17p6aGV3hsoxPY0utybWfa471l1f0uKOila/jJuIqn00LRypH3f8ANR4idoDrXJ2NzKxau6y0lM+uZPURRv8ADJXYHOAcQcNrM2m/QtTXRO+T2VMglhY/SXhLiAWyRQF7mtkIIOHk4XG4yDs0BKZdb3R8e2alljlihM7WYo38bG3J+B7TbE07QbbRvutnVaeY1tKWgv8ACntbGBbY5peXdQaCSo7oTwWWvtFUTVpbTvDpTJHLFG17mfNlzWgY3Yb2vsbntC8Gokbn1TYHhwGiWSQC4NnGR9oXAnbaCMZ82M70BuaPT9PT0rnwwOGOrkgZCwtxS1HGva6xJsMRY51yRYAr1M1ua1lSaiKSF9NhL2EteXCTKIsc02didyQMjdRFsgjpqeZ+UcOmZ3yu5mMMlUzG7c0Oe255r3W01z0zHWUNY2mxSNgfA50sOF4OGZkkgY4XxOYxhJHSEBvtH6xvdPHBUU0lO+ZhfEXOje12Gxe0ljjhcAQbHI52JsvNRa48Y6I+DStp55TDFOSwgvBcATGDia0ljgCRzC9rharR09LJW0vE1c9c9rZJARLHIyEFoF34WixdewBN7g7l4tF6Shjmpn0MpaKmoLJ6B5DzETiMrxGCXQFrhc/VOPpCAstERAFw5oIsRcHmKIgOkMDWCzWtaNzQB7FwynYLkNaLm5sALneURAZA0d66CBtw7C24yBsLgbrrhEBzLA11sTWutsuAbdS5lia4Wc0OG4gEdxREBzgFrWFt1su5dH07CMJa0tHMQCO5EQHfALAWFhs6Ny5w5350RAcNYASQACdthtXEkTXeM0G2y4BREB2DRuXGAXvYXta/PbddEQDALWsLBebStHxsMsYIaZI3MxWvbECB12uuEQHOjqFsTGCzcTWNaXAAE4QBt28y9AjGeQz25beveiIDiOBrcmtaLbLADrXbALWsLbubuREAdGDYkA22XGxdPB2XLsLbnImwuR0nnREBzJA12TmtI6QD1LsYxlkMtmWzdbcuEQHEtO1xBc1riNhIBt1LIiIDGYW3vhF+oLuRfaiIDpDC1os1oaNzQB7F3DRu27URAcYBa1hY7Rb9FxHE1os1oA3AADuREBxFA1t8LWtvtsAL9yNgaHFwa0OO02Fz2oiAyIiID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1279525"/>
            <a:ext cx="47625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5" name="AutoShape 6" descr="data:image/jpeg;base64,/9j/4AAQSkZJRgABAQAAAQABAAD/2wCEAAkGBxQTERQUExQVFRUVFyAYFxgWGRcXGhgYHBscHBcaHRQfHCggGR0lHBgcITEiJikrLi4uFx8zODQsNygtLisBCgoKDg0OGhAQGzQkICQsNywsLzEvLCwsLDQsMDcsLzAvLywtLDQsLC0vLCw1LCwsLCwsLCwsLCwsLC8sLCwsL//AABEIAKgBLAMBIgACEQEDEQH/xAAcAAEAAgIDAQAAAAAAAAAAAAAABgcDBQECBAj/xABREAABAwICBAgJCQMJBwUAAAABAAIDBBESIQUGMVEHEyJBYXGBkRQyNHOSobGy0RUjM0JSU1RywUNiohYXJGNkgrPS4iY1dZO04fAlRHSEwv/EABoBAQADAQEBAAAAAAAAAAAAAAABBAUDAgb/xAAxEQACAQIEAwcCBgMAAAAAAAAAAQIDBBESMTMhUYEFExQyQUJxkaEVUmGx0fAiI+H/2gAMAwEAAhEDEQA/ALxREQBERAEWu0vpuCmF5ZA0nY3a49TRmoRpXhGebinjDR9p/KPoDId5XWnQnPRHCrc06fmZZCxvmaNrgOsgKlK3WGql8eeS25riwei2wPata84tufXmrSsX6spy7SXtiXyK6L7xnpN+KysladhB6iCvn/ANwXeOQt8UlvUSPYpdivzfY8rtJ+sfv/w+gEVKUOs9XF4s7yNzzjH8V7dileieEbYKiO378efew/oSuM7OpHTiWKd/SlwfAsBF5dH6QinZjie17eg7OgjaD0FepVmmuDLiaaxQREUEhFiqnEMeRtDSR3L5sPCZpO/lR9CP/KgPphF8zfzmaT/FH0I/8qk/BrrxXVOkoYZ5y+NwdduFgvZpIzAvtQnAvJERCAiifCFpaanjiML8Bc8g5A3GG/OFB/5Y1v3x9FnwVmnbSnHMmVKt5CnLK0y5EVN/yxrfvj6LPgn8sa374+iz4L34KfNHL8Rp8n9v5LkRU3/LGt++Pos+Cfyxrfvj6LPgngp80PxGnyf2/kuRFTf8sa374+iz4LIzXetH7UHrY0/ongp80T+I0uT/AL1LgRVZTcIdS3x2xP7C094P6LfaO4RYXWE0b4zvHLb+h9S5ytai9DpC9oy9cPkmqLyaP0nFO3FFI14/dNyOsbQvWuDTXBlpNNYoIiKCQiIgCIiAFQLWnXvCTFSkE7DLtA/KOc9OzrXh161sMhdTwOswZSPB8c87Qfs79/VthC0Le190/oZV1evHJT+v8HeaZz3Fz3FzjmSTcntXREV8ywi9NDo+WZ2GKNzz+6LgdZ2DtUjpOD6qdm4xx9ZxHuAt614lUhHzM6Qozn5ViRNFODway/fx+g74rwVmoNWzNoZJ+V1j3OsvCuKb9x0drWWsSLIs1XSSROwyMcx25wI7t/YsK7anBrDU9Oj6+SB4fE8scN2w9BGwjrVoaqa4MqbRyWZNu+q/8vT0e1VMuWmxBGRBuCMiCNhB5iuNWjGouOp3oXM6T4acj6BRQ7UbWvjwIZj880cl33gH/wCh69u9TFZNSDhLKzdpVI1I5omGt+jf+U+wr4/dtPWvsGqaSxwG0tIHcqb1c4FnOs+tmwjbxUNieoynLuHavB1KhJVicEGgakaRhnMErYWh93uaWtzaQNtr57lcug9TqKk+gp42u+2Rif6brlb5BiEREIPDpXRENQGiZmMNNwLuFjs5iLrxDVGjH/t2fxH9VuXvAFyQBvOS1VVrNSR+NPHfc04vduukXU0jicpxpayS64GM6pUf4dnr+KwSakUR/Y26nyezFZeabhApBsMj+phHvWW40BpllVEZGNc0BxbyrXytuJ3r2++isXijnHw83lST+hoqjg7pj4rpWdTgfaFqavg2ePop2noe0j1i/sVjIiuaq9RKzoy9pTVfqhVxZmIvG+Mh3q2+paNzSDYggjaDkR2L6BXh0joiGcWlja/pIzHU7aFYhev3Iq1Ozl7H9Si0U+03wdkXdTPv/Vv29j/j3qD1VM+N5ZI0scNocLH/ALjpVynVjPysz6tCdJ/5I6087mODmOLXDYWkg94U51d4QCCGVWY2ca0Zj8zR7R3KBIlSlGawkiKVadJ4xZf8MrXtDmkOa4XBGYI613VPap6zvpH4Td0Ljym/Z/eb09HOrcpahsjGvYQ5rhcEc4WVWoum/wBDct7iNZcNeRlREXEsBRHhC0/xEXExm0kozI2tZsJ6Cdg7dylkkgaC4mwAuTuA2qjdOaSNRUSSn6x5PQweKO79VataWeWL0RSva3dwwWrPCiItUwwp5qvqHiAkqrgHMRDI/wB483UP+yz8H2rAsKqYZnOJp5h9sjeebvU/VC4uWnlh9TUtLNNZ6nRGKmpmRtDY2tY0bA0ADuWVEWeaugREQHnrqGOZhZKxr2nmcPYeY9IVba16lOgBlgu+IZlu1zBv/eb6wrRRdaVaVN8DhWt4VVx15nz6il+v2rYgfx0QtE88oDYx59jT7exYtUtT3VNpJbsh5uZ0nVub0929avfQyZ8eBiO3qd53eHE1GgNFTzyDwcEOYQcd7Bh5iXb+hXXThwY0PILrDEQLAnnIHMulHSMiYGRtDWt2ALOsyvX716GxbW3crXFsIi4JttXAtHKKG6wa+xxXZTgSv+19Qdv1uzLpUf1V0xNUaRiM0hd41m7GjknY0ZKxG2m4uT4FWV5TU1BcW2WkiIq5aINwrH5mDzh90qtlZPCt9DB5w+6VWy17TaRhX28wrT4MPI3edd7GqrFafBh5G7zrvY1ebzb6k2G90JeiIso3AiIgC1um9CQ1TMMrbn6rhk5p3g/psWyRSm08URKKksGUprHq/JSSYX8pjvEeNjug7ndC1CvfSmj2TxOikF2u7weYg8xCpfTei300zon7RmDzOadjh/5tBWrb1+8WD1MO7te6eMdH9jwKY8HmsJikFPIfm5DyL/Veebqd7bb1DkXapBTjlZXpVHTkpI+gkWl1R0t4TSseTd45D/zDae0WPat0sWUXFtM+jhJSipL1I3wgV3FUTwDypCIx1Hxv4QVUKsLhXnyp2dLnd1h+qr1alpHCnjzMW/njWw5BbXVfRXhNTHGfFvif+UZnvyHatUrC4KaTKeXnuIx2DEfaO5dK88kGzjbU+8qqLJ+xoAAAsBkBuC5RFin0QREQBERAEREBhrKVkrCyRocx21p2HO49YWVrQAABYDIAcy5RMSMPUIiISdXusCdwuqj1o1tlqiWNvHD9kHN3S48/Vs61bVT4jvyn2Kgir1lCLbb9DN7RqSilFPU4Uh1A8vi6ne6VHlIdQPL4up3ulXau3L4M6hux+UXCiIsQ+jINwrfQwecPulVsrJ4VvoYPOH3Sq2WtabSMK+3mFafBh5G7zrvY1VYrT4MPI3edd7GqLzb6k2G90JeiIso3AiIgCIiAKIcJGieMp+OaOXDn1sJ5Q7PG7CpesVTCHscw7HNLT1EWXunPJJSOdWmqkHF+pQSLtLGWuc07WktPWDY+xdVuHzRN+C2uwzSwk5PbjH5m5H1H+FWWqW1NnwV1Od7sJ6nNI9pCulZd5HCpjzNvs+eNLDkys+FQ/Pw+bPvKEqdcK0fzsDt7HDuIP6qCq9bbSM273pBWpwYj+hnzrvY1VWrP4LZr0sjfsyn1taVzvNs6WD/3dCZoiLKNwIiIAiIgCIiAIiIAiIgMdT4jvyn2Kgir9qfEd+U+xUEVoWPuMrtL29ThSHUDy+Lqd7pUeUh1A8vi6ne6Vbq7cvgo0N2Pyi4URFiH0ZBuFb6GDzh90qtlZPCt9DB5w+6VWy1rTaRhX28wrT4MPI3edd7GqrFafBh5G7zrvY1RebfUmw3uhL0RFlG4EREAREQBEXWR4aCTsAueoICjNNC1TPb75/vleJZaqXG97/tvc70nE/qsS3lwR8vJ4ts9+gD/AEqDzrPeCvNUjqvFirKdv9YD6PKPuq7ln33mRrdm+SXyQnhTpbwRSD6j7HqcLe0DvVZq99K6PZUQvikvheM7bRncEdIIuq60rwezMuYXCVu48h3wPqXu1rxUcsmc722nKeeKxIaplwY6QDKh8RNhK27fzNufdv3KK1lFJEbSxvYf3mkdx2HsWOmndG9r2GzmkOB6QrdSKqQa5lGlN0qilyL+RarVzTbKqEPbYOGT287Xc/ZuK2qxJRcXgz6KMlJYoIiKD0EREAREQBFHNdNcoNHRtdLd73uAZG22JwvynZ7ABnc89hzr16uazU1dHjppQ+3jN2PYdzmHMexAbhERAY6nxHflPsVBFX7U+I78p9ioIrQsfcZXaXt6nCkOoHl8XU73So8pDqB5fF1O90q3V25fBRobsflFwoiLEPoyDcK30MHnD7pVbKyeFb6GDzh90qtlrWm0jCvt5hWnwYeRu8672NVWK0+DDyN3nXexqi82+pNhvdCXoiLKNwIiIAiIgCjev2leJpHNB5cvIb1Hxz6N+0hb+qqWxsc97g1rRck7AFTOs+m3Vc5k2MHJjbubvPSdp7Nys21LPPH0RTvK6pwwWrNQiItYwiV8GtHjrMfNEwntdyR6ie5WuopwcaM4ql4xw5Uxxf3Rk39T/eUrWRczzVH+nA37OnkpLH14hR7WvWgUHFyTRuNO84HSMzMTz4uJnO07xncbM1IV5tJ0Ec8L4ZWh0cjS1wPOD+qrlo82jNK01ZHihkjnYdtiHdhbtB6CF5KzVCjkzMLQd7CWe6QF8/a36t1Giavkue1rjeCdhLS5v2S4bHDnHPtHRt9CcLtfDYSmOpaPvBhf/wAxth3tK9RnKOjwPMqcZeZYlzaL1Rip5eMhfK07CMQLXDcQRmpCqv0Xw10j/p4ZoTvAEjenZyvUpNQ8IujZbYauME80mKM9zwElNyeLYhTjBYRWBKkWui0/Su8WpgPVIz4rudMU/wB/D/zGfFeT0e5FH6/XfR8P0lXCOhrg89gbclRDTHDTSMFqeKWc8xI4pv8AFyv4UBZ6guvHCZT0QdHERPUbMDTyWG37R42dQuc+1VFrLwk11YC0yCGM3+bhu243OffEewgdCh4CE4Hv01pearmdPUPxyO59gAGxrW/VaNy89FWSQyCSJ7o3t2OYS0ju2joOSwooJLi1O4ZPFi0g3oE8Yy/vxjZ1t7greo6tksbZIntex4u1zSCHDeCF848G+or9Iy4ngtpYz84/YXkfs2Hfvdzdez6Qp4GxsaxjQ1rQA1oFgANgAUnkVPiO/KfYqCKv2p8R35T7FQRWhY+4yu0vb1OFIdQPL4up3ulR5SHUDy+Lqd7pVurty+CjQ3Y/KLhREWIfRkG4VvoYPOH3Sq2Vk8K30MHnD7pVbLWtNpGFfbzCtPgw8jd513saqsUp1Y1w8EhMXFY7uLr4rbbZWt0L1cwlOGETzZ1I06maWmBbKKvf5y/7P/H/AKU/nL/s/wDH/pWf4Wry/Y1fG0fzfZlhIq9/nL/s/wDH/pWKbhKf9WBo/M8n1AD2p4Wry/YjxtHn9mWOtbpnTkNM28rwDzNGbndTf12Ksq/XarlFsYjH9WLfxEkqPSPLiXOJJO0k3J6yu8LJ+9ler2itIL6m71n1nkq3WPIiBu1gPrcec+oLRIivRiorBGXOcpvNJ8QtxqroQ1VQGfUbypD+7uvvOzv3LwaNoJJ5GxxtxOd3Ac5J5gFcuruhWUkIjbmdr3c7nb+rmA3LjcVu7jgtWWbS3dWWL0X9wNmxoAAAsBkAOYLlEWQbwREQGu09oWGshdDUMD2O72nmc121rhzEL52151CqNHOLjeWnJ5MwGzcJAPEPTsPqX00uksYc0tcA5pFiCLgjcRzoD48RXjrdwORS4pKFwhebninXMRPQczH2XHQqm09qvV0ZIqIHsH2wMTD1PGXfYqCTS4BuCYBuC5BXKEnAC5REARcEqSau6i11ZYxQFrD+1l+bZ2Ei7uwFARslWFwf8GMtYWzVIdDTbQDdsko3NG1rT9rn5t6sPU7gppaQtknPhMwzBcLRsP7sfOel1+xWEpIxPPQUUcMbYomNZGwWa1osAOpehEQgx1PiO/KfYqCKv2p8R35T7FQJWhY+4yu0vb1CkOoHl8XU73So8pDqB5fF1O90q3V25fBRobsflFwoiLEPoyDcK30MHnD7pVbKyOFb6GDzh90qt1r2m0jCvt5hERWCmEREARFxdAcoskMLnmzGucdzQSe4LeaP1Nq5f2fFjfIcPqzPqXmU4x1Z7jTlPyrEj622gdXpqp1o22Z9aR3ij/MegepTnQ/B9Cyzp3GZ32fFZ3bT2nsUwijDQGtAaBsAFgOxVKt4lwgX6PZ8nxqcP0Nbq/oCKkZhjF3Hx3nxnH9B0LaoizpScnizVjFRWC0CIig9BEXD3AC5IAG0nJAcosVPUskF2Pa8b2kOHeFlQBcObcWOYK5XDXAi4Nx0ICM6V4P9HVBLn0sYcdroxxbj1ltr9qjdVwK0LvEkqI+p7Xe80qy0QFUjgOpvxVT3Rf5F76PgYoG2xuqJLfaeGg9jWhWOiA0OiNTKGmIMNLE1w+sW4nem65W+REAREQBEXXGL2uL2vbntvsgOSFr/AJBpvw8PoN+C2KKU2tCHFPVGu+Qab8PD6DfgslPomBjg5kMbXDYWtaCO0Be1dWvBuAQbbbHZ1qc0uZGSPI7IiLyejz1dFHKAJGNeBmA4B1j2rzfINN+Hh9BvwWxRSpNaM8uEXqjXfINN+Hh9BvwT5Bpvw8PoN+C2GIXtcX3c/cuHPAtcgXNhfnO5TnlzI7uPI8HyDTfh4fQb8E+Qab8PD6DfgtiiZ5cx3ceRrvkGm/Dw+g34LLHoqAbIYx1Mb8FnNSwGxe2+64v3LKmaXMnJFeh1YwAWAAHRkuyIvJ6CLqx4Owg82Wa7IAiIgCIiAKJ65QiepoKV4vDK+SSVh2PETAWscOduJwJHPhUsUT1ymEFTQVT8oYpHxyu5o2ysAa9x5mhzQCdgxXKA9UOrkdPW+FQ4IYzA5k0bG2DyC0sfYZXaGuF7Xs5eem1wcTA59HNFBUPDI5XGO93fRl8QdiYHc3OL52XWfW0yzSR0XF1LY6Z8r3sONolFuJixN5Jc7M222CiXylBJFQPNdLVVElRA6RuO7WEuGLFTtyiAN2gOF75bUBN2aymSqlpY6eV/EuDZZLsEbGuZiDrlwLjzYWgnK+yyj2qutPEaPp3OppfBmninzgss12MsLuLviLA/kl1t52Zrfau+UaS8+3/BjUNZpiCXQTaRkjfCZPmWw3+cLjKbO4vxsJHLxWtbNATSt1meJpoqellqDAAZXNdGwNc4YgwY3Aufhsd2YzXV+t7HMpTTxSTPq2udGy7YyGsA4wvc4gNwkgEZm5WtoNLwUdZpIVU0cBkkbMzjHBmOPiWNxNvbFZzCLDnWqpWU/gej4qsyUz3iSWCpxcSYXl2JrS87HPY++BwsQ0gjJAbDWDXCfwSOWnp5WuM4ilu6EGJzZmsdGQ51nY8wHNuMwbhbufWR4fHC2lkdUvj418OOIcUy5aC+XFhzcLANvex3FRav0q+XRHGyvEjYqxg49rcLZIo6hoE1hlawzcMsiRksul6mE6UbM+sdTwT0TBFPHIxscjmSylzONcC0kNeCBfO52oDeSa6sbTNnMMuI1IpXw8njGTF+At24XZkZg2IIWam1lkc+aF1JK2ojjErYscR41hNrtkxYAQciCQonNxTqWF8Jlex+mIDxspDjNaZjTI0houw4cjbOylJ/3z/9E/4wQHTg70zUVVIx9RE5pLQRKXRES3LrlrGOu0CwHKA2869mm9IyMkLGyRxBsLpcT24sWE2IGYsBlfn5QWu4L62N1BFCHtMsDcM0YIxxuxOsHs2tvY2vtsu2nI45al7Z5WxGJjX0xeQGh1yXPzyfYhoI3da6UknLicqzajwJJo+cvije5uFzmBxbuJFyFDnm2shO7Rg/6h62+qNeZuPe88p0g5FyQGhjWhzb/UcWlwPStPMf9oz/AMLH+O9eZxyywPVOWaKZlj4QAYYqh1JUNglcGNfeMkyHJreLDsVi/kh2y/RmtnS60EmpZNTyQy08QmLC5jscZDrFr2ki92EEHYRuzUUj/wBy6M/+TS/44Wz02P6bpH/hjfenXk9nvotc8fg730s0UFSQ2KZxjticLsxRh2JgdsBI67XC1GrekW08+m5nBzgyqacLBic48W0BoG8k27Vjm03BVUujoIHtdOZYCYQfnIxHZ0hezawNA2kAZjeFr/lGSD5ckiOEisjDngYuKjc1jZJLbOS0l2e5ATbR+sb3VLKeemkp3yRukjLnRva4Nw423Y44XDEMvWtZTa+44WVPgk4pi8RvlJj5Di/i78XixOaHWBcBz89lq9HT07tLUYp6qSrtDMXvdLxzASI7AOHJa47bDmssTR/s0Opv/UBAb06eqvlU04ppDCImnJ8AABkIM+bsWGwth8bI5LvVa5ljXzeCTGljkLHTXjGx2BzxCXYywOuL2ubXAIXWpro4dMjjXtYZaRrIsZDeMeJXchpPjO5QyGeYUJ05pVk2jqh9RWSGrc5zTStfhEWGSwaaZueENAJe7I3vfMICVT6QfHpqoEUD53vo4TZrmMADZJrlz3EAXuABnfqzWs1u0wyrboiVrXN/9UjY9j7YmSML2vabXFw4bQtn8rw0+mZzPIyJr6OHC+QhrLtfMS3Gcr2N7X2A7lF654czR8wyZPp3jYycsTHPeGOHQ4C43hwQE/rdZ3iWeOCllqPB7CVzXRsAcWh+Boc4F7g0g7s7XvktzorSDKiGOaI3jlYHtJFjhcLi45iq9ZNBDV6SFTXS0bjPxrWCSOMSRuhiAe0OaS83aW5bgFMdSoGsoKZrGSRsEQwslN5Gg5gOyGee5AR7V3VmjqX17p6aGV3hsoxPY0utybWfa471l1f0uKOila/jJuIqn00LRypH3f8ANR4idoDrXJ2NzKxau6y0lM+uZPURRv8ADJXYHOAcQcNrM2m/QtTXRO+T2VMglhY/SXhLiAWyRQF7mtkIIOHk4XG4yDs0BKZdb3R8e2alljlihM7WYo38bG3J+B7TbE07QbbRvutnVaeY1tKWgv8ACntbGBbY5peXdQaCSo7oTwWWvtFUTVpbTvDpTJHLFG17mfNlzWgY3Yb2vsbntC8Gokbn1TYHhwGiWSQC4NnGR9oXAnbaCMZ82M70BuaPT9PT0rnwwOGOrkgZCwtxS1HGva6xJsMRY51yRYAr1M1ua1lSaiKSF9NhL2EteXCTKIsc02didyQMjdRFsgjpqeZ+UcOmZ3yu5mMMlUzG7c0Oe255r3W01z0zHWUNY2mxSNgfA50sOF4OGZkkgY4XxOYxhJHSEBvtH6xvdPHBUU0lO+ZhfEXOje12Gxe0ljjhcAQbHI52JsvNRa48Y6I+DStp55TDFOSwgvBcATGDia0ljgCRzC9rharR09LJW0vE1c9c9rZJARLHIyEFoF34WixdewBN7g7l4tF6Shjmpn0MpaKmoLJ6B5DzETiMrxGCXQFrhc/VOPpCAstERAFw5oIsRcHmKIgOkMDWCzWtaNzQB7FwynYLkNaLm5sALneURAZA0d66CBtw7C24yBsLgbrrhEBzLA11sTWutsuAbdS5lia4Wc0OG4gEdxREBzgFrWFt1su5dH07CMJa0tHMQCO5EQHfALAWFhs6Ny5w5350RAcNYASQACdthtXEkTXeM0G2y4BREB2DRuXGAXvYXta/PbddEQDALWsLBebStHxsMsYIaZI3MxWvbECB12uuEQHOjqFsTGCzcTWNaXAAE4QBt28y9AjGeQz25beveiIDiOBrcmtaLbLADrXbALWsLbubuREAdGDYkA22XGxdPB2XLsLbnImwuR0nnREBzJA12TmtI6QD1LsYxlkMtmWzdbcuEQHEtO1xBc1riNhIBt1LIiIDGYW3vhF+oLuRfaiIDpDC1os1oaNzQB7F3DRu27URAcYBa1hY7Rb9FxHE1os1oA3AADuREBxFA1t8LWtvtsAL9yNgaHFwa0OO02Fz2oiAyIiID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09550" y="-1127125"/>
            <a:ext cx="47625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8" descr="data:image/jpeg;base64,/9j/4AAQSkZJRgABAQAAAQABAAD/2wCEAAkGBxQTERQUExQVFRUVFyAYFxgWGRcXGhgYHBscHBcaHRQfHCggGR0lHBgcITEiJikrLi4uFx8zODQsNygtLisBCgoKDg0OGhAQGzQkICQsNywsLzEvLCwsLDQsMDcsLzAvLywtLDQsLC0vLCw1LCwsLCwsLCwsLCwsLC8sLCwsL//AABEIAKgBLAMBIgACEQEDEQH/xAAcAAEAAgIDAQAAAAAAAAAAAAAABgcDBQECBAj/xABREAABAwICBAgJCQMJBwUAAAABAAIDBBESIQUGMVEHEyJBYXGBkRQyNHOSobGy0RUjM0JSU1RywUNiohYXJGNkgrPS4iY1dZO04fAlRHSEwv/EABoBAQADAQEBAAAAAAAAAAAAAAABBAUDAgb/xAAxEQACAQIEAwcCBgMAAAAAAAAAAQIDBBESMTMhUYEFExQyQUJxkaEVUmGx0fAiI+H/2gAMAwEAAhEDEQA/ALxREQBERAEWu0vpuCmF5ZA0nY3a49TRmoRpXhGebinjDR9p/KPoDId5XWnQnPRHCrc06fmZZCxvmaNrgOsgKlK3WGql8eeS25riwei2wPata84tufXmrSsX6spy7SXtiXyK6L7xnpN+KysladhB6iCvn/ANwXeOQt8UlvUSPYpdivzfY8rtJ+sfv/w+gEVKUOs9XF4s7yNzzjH8V7dileieEbYKiO378efew/oSuM7OpHTiWKd/SlwfAsBF5dH6QinZjie17eg7OgjaD0FepVmmuDLiaaxQREUEhFiqnEMeRtDSR3L5sPCZpO/lR9CP/KgPphF8zfzmaT/FH0I/8qk/BrrxXVOkoYZ5y+NwdduFgvZpIzAvtQnAvJERCAiifCFpaanjiML8Bc8g5A3GG/OFB/5Y1v3x9FnwVmnbSnHMmVKt5CnLK0y5EVN/yxrfvj6LPgn8sa374+iz4L34KfNHL8Rp8n9v5LkRU3/LGt++Pos+Cfyxrfvj6LPgngp80PxGnyf2/kuRFTf8sa374+iz4LIzXetH7UHrY0/ongp80T+I0uT/AL1LgRVZTcIdS3x2xP7C094P6LfaO4RYXWE0b4zvHLb+h9S5ytai9DpC9oy9cPkmqLyaP0nFO3FFI14/dNyOsbQvWuDTXBlpNNYoIiKCQiIgCIiAFQLWnXvCTFSkE7DLtA/KOc9OzrXh161sMhdTwOswZSPB8c87Qfs79/VthC0Le190/oZV1evHJT+v8HeaZz3Fz3FzjmSTcntXREV8ywi9NDo+WZ2GKNzz+6LgdZ2DtUjpOD6qdm4xx9ZxHuAt614lUhHzM6Qozn5ViRNFODway/fx+g74rwVmoNWzNoZJ+V1j3OsvCuKb9x0drWWsSLIs1XSSROwyMcx25wI7t/YsK7anBrDU9Oj6+SB4fE8scN2w9BGwjrVoaqa4MqbRyWZNu+q/8vT0e1VMuWmxBGRBuCMiCNhB5iuNWjGouOp3oXM6T4acj6BRQ7UbWvjwIZj880cl33gH/wCh69u9TFZNSDhLKzdpVI1I5omGt+jf+U+wr4/dtPWvsGqaSxwG0tIHcqb1c4FnOs+tmwjbxUNieoynLuHavB1KhJVicEGgakaRhnMErYWh93uaWtzaQNtr57lcug9TqKk+gp42u+2Rif6brlb5BiEREIPDpXRENQGiZmMNNwLuFjs5iLrxDVGjH/t2fxH9VuXvAFyQBvOS1VVrNSR+NPHfc04vduukXU0jicpxpayS64GM6pUf4dnr+KwSakUR/Y26nyezFZeabhApBsMj+phHvWW40BpllVEZGNc0BxbyrXytuJ3r2++isXijnHw83lST+hoqjg7pj4rpWdTgfaFqavg2ePop2noe0j1i/sVjIiuaq9RKzoy9pTVfqhVxZmIvG+Mh3q2+paNzSDYggjaDkR2L6BXh0joiGcWlja/pIzHU7aFYhev3Iq1Ozl7H9Si0U+03wdkXdTPv/Vv29j/j3qD1VM+N5ZI0scNocLH/ALjpVynVjPysz6tCdJ/5I6087mODmOLXDYWkg94U51d4QCCGVWY2ca0Zj8zR7R3KBIlSlGawkiKVadJ4xZf8MrXtDmkOa4XBGYI613VPap6zvpH4Td0Ljym/Z/eb09HOrcpahsjGvYQ5rhcEc4WVWoum/wBDct7iNZcNeRlREXEsBRHhC0/xEXExm0kozI2tZsJ6Cdg7dylkkgaC4mwAuTuA2qjdOaSNRUSSn6x5PQweKO79VataWeWL0RSva3dwwWrPCiItUwwp5qvqHiAkqrgHMRDI/wB483UP+yz8H2rAsKqYZnOJp5h9sjeebvU/VC4uWnlh9TUtLNNZ6nRGKmpmRtDY2tY0bA0ADuWVEWeaugREQHnrqGOZhZKxr2nmcPYeY9IVba16lOgBlgu+IZlu1zBv/eb6wrRRdaVaVN8DhWt4VVx15nz6il+v2rYgfx0QtE88oDYx59jT7exYtUtT3VNpJbsh5uZ0nVub0929avfQyZ8eBiO3qd53eHE1GgNFTzyDwcEOYQcd7Bh5iXb+hXXThwY0PILrDEQLAnnIHMulHSMiYGRtDWt2ALOsyvX716GxbW3crXFsIi4JttXAtHKKG6wa+xxXZTgSv+19Qdv1uzLpUf1V0xNUaRiM0hd41m7GjknY0ZKxG2m4uT4FWV5TU1BcW2WkiIq5aINwrH5mDzh90qtlZPCt9DB5w+6VWy17TaRhX28wrT4MPI3edd7GqrFafBh5G7zrvY1ebzb6k2G90JeiIso3AiIgC1um9CQ1TMMrbn6rhk5p3g/psWyRSm08URKKksGUprHq/JSSYX8pjvEeNjug7ndC1CvfSmj2TxOikF2u7weYg8xCpfTei300zon7RmDzOadjh/5tBWrb1+8WD1MO7te6eMdH9jwKY8HmsJikFPIfm5DyL/Veebqd7bb1DkXapBTjlZXpVHTkpI+gkWl1R0t4TSseTd45D/zDae0WPat0sWUXFtM+jhJSipL1I3wgV3FUTwDypCIx1Hxv4QVUKsLhXnyp2dLnd1h+qr1alpHCnjzMW/njWw5BbXVfRXhNTHGfFvif+UZnvyHatUrC4KaTKeXnuIx2DEfaO5dK88kGzjbU+8qqLJ+xoAAAsBkBuC5RFin0QREQBERAEREBhrKVkrCyRocx21p2HO49YWVrQAABYDIAcy5RMSMPUIiISdXusCdwuqj1o1tlqiWNvHD9kHN3S48/Vs61bVT4jvyn2Kgir1lCLbb9DN7RqSilFPU4Uh1A8vi6ne6VHlIdQPL4up3ulXau3L4M6hux+UXCiIsQ+jINwrfQwecPulVsrJ4VvoYPOH3Sq2WtabSMK+3mFafBh5G7zrvY1VYrT4MPI3edd7GqLzb6k2G90JeiIso3AiIgCIiAKIcJGieMp+OaOXDn1sJ5Q7PG7CpesVTCHscw7HNLT1EWXunPJJSOdWmqkHF+pQSLtLGWuc07WktPWDY+xdVuHzRN+C2uwzSwk5PbjH5m5H1H+FWWqW1NnwV1Od7sJ6nNI9pCulZd5HCpjzNvs+eNLDkys+FQ/Pw+bPvKEqdcK0fzsDt7HDuIP6qCq9bbSM273pBWpwYj+hnzrvY1VWrP4LZr0sjfsyn1taVzvNs6WD/3dCZoiLKNwIiIAiIgCIiAIiIAiIgMdT4jvyn2Kgir9qfEd+U+xUEVoWPuMrtL29ThSHUDy+Lqd7pUeUh1A8vi6ne6Vbq7cvgo0N2Pyi4URFiH0ZBuFb6GDzh90qtlZPCt9DB5w+6VWy1rTaRhX28wrT4MPI3edd7GqrFafBh5G7zrvY1RebfUmw3uhL0RFlG4EREAREQBEXWR4aCTsAueoICjNNC1TPb75/vleJZaqXG97/tvc70nE/qsS3lwR8vJ4ts9+gD/AEqDzrPeCvNUjqvFirKdv9YD6PKPuq7ln33mRrdm+SXyQnhTpbwRSD6j7HqcLe0DvVZq99K6PZUQvikvheM7bRncEdIIuq60rwezMuYXCVu48h3wPqXu1rxUcsmc722nKeeKxIaplwY6QDKh8RNhK27fzNufdv3KK1lFJEbSxvYf3mkdx2HsWOmndG9r2GzmkOB6QrdSKqQa5lGlN0qilyL+RarVzTbKqEPbYOGT287Xc/ZuK2qxJRcXgz6KMlJYoIiKD0EREAREQBFHNdNcoNHRtdLd73uAZG22JwvynZ7ABnc89hzr16uazU1dHjppQ+3jN2PYdzmHMexAbhERAY6nxHflPsVBFX7U+I78p9ioIrQsfcZXaXt6nCkOoHl8XU73So8pDqB5fF1O90q3V25fBRobsflFwoiLEPoyDcK30MHnD7pVbKyeFb6GDzh90qtlrWm0jCvt5hWnwYeRu8672NVWK0+DDyN3nXexqi82+pNhvdCXoiLKNwIiIAiIgCjev2leJpHNB5cvIb1Hxz6N+0hb+qqWxsc97g1rRck7AFTOs+m3Vc5k2MHJjbubvPSdp7Nys21LPPH0RTvK6pwwWrNQiItYwiV8GtHjrMfNEwntdyR6ie5WuopwcaM4ql4xw5Uxxf3Rk39T/eUrWRczzVH+nA37OnkpLH14hR7WvWgUHFyTRuNO84HSMzMTz4uJnO07xncbM1IV5tJ0Ec8L4ZWh0cjS1wPOD+qrlo82jNK01ZHihkjnYdtiHdhbtB6CF5KzVCjkzMLQd7CWe6QF8/a36t1Giavkue1rjeCdhLS5v2S4bHDnHPtHRt9CcLtfDYSmOpaPvBhf/wAxth3tK9RnKOjwPMqcZeZYlzaL1Rip5eMhfK07CMQLXDcQRmpCqv0Xw10j/p4ZoTvAEjenZyvUpNQ8IujZbYauME80mKM9zwElNyeLYhTjBYRWBKkWui0/Su8WpgPVIz4rudMU/wB/D/zGfFeT0e5FH6/XfR8P0lXCOhrg89gbclRDTHDTSMFqeKWc8xI4pv8AFyv4UBZ6guvHCZT0QdHERPUbMDTyWG37R42dQuc+1VFrLwk11YC0yCGM3+bhu243OffEewgdCh4CE4Hv01pearmdPUPxyO59gAGxrW/VaNy89FWSQyCSJ7o3t2OYS0ju2joOSwooJLi1O4ZPFi0g3oE8Yy/vxjZ1t7greo6tksbZIntex4u1zSCHDeCF848G+or9Iy4ngtpYz84/YXkfs2Hfvdzdez6Qp4GxsaxjQ1rQA1oFgANgAUnkVPiO/KfYqCKv2p8R35T7FQRWhY+4yu0vb1OFIdQPL4up3ulR5SHUDy+Lqd7pVurty+CjQ3Y/KLhREWIfRkG4VvoYPOH3Sq2Vk8K30MHnD7pVbLWtNpGFfbzCtPgw8jd513saqsUp1Y1w8EhMXFY7uLr4rbbZWt0L1cwlOGETzZ1I06maWmBbKKvf5y/7P/H/AKU/nL/s/wDH/pWf4Wry/Y1fG0fzfZlhIq9/nL/s/wDH/pWKbhKf9WBo/M8n1AD2p4Wry/YjxtHn9mWOtbpnTkNM28rwDzNGbndTf12Ksq/XarlFsYjH9WLfxEkqPSPLiXOJJO0k3J6yu8LJ+9ler2itIL6m71n1nkq3WPIiBu1gPrcec+oLRIivRiorBGXOcpvNJ8QtxqroQ1VQGfUbypD+7uvvOzv3LwaNoJJ5GxxtxOd3Ac5J5gFcuruhWUkIjbmdr3c7nb+rmA3LjcVu7jgtWWbS3dWWL0X9wNmxoAAAsBkAOYLlEWQbwREQGu09oWGshdDUMD2O72nmc121rhzEL52151CqNHOLjeWnJ5MwGzcJAPEPTsPqX00uksYc0tcA5pFiCLgjcRzoD48RXjrdwORS4pKFwhebninXMRPQczH2XHQqm09qvV0ZIqIHsH2wMTD1PGXfYqCTS4BuCYBuC5BXKEnAC5REARcEqSau6i11ZYxQFrD+1l+bZ2Ei7uwFARslWFwf8GMtYWzVIdDTbQDdsko3NG1rT9rn5t6sPU7gppaQtknPhMwzBcLRsP7sfOel1+xWEpIxPPQUUcMbYomNZGwWa1osAOpehEQgx1PiO/KfYqCKv2p8R35T7FQJWhY+4yu0vb1CkOoHl8XU73So8pDqB5fF1O90q3V25fBRobsflFwoiLEPoyDcK30MHnD7pVbKyOFb6GDzh90qt1r2m0jCvt5hERWCmEREARFxdAcoskMLnmzGucdzQSe4LeaP1Nq5f2fFjfIcPqzPqXmU4x1Z7jTlPyrEj622gdXpqp1o22Z9aR3ij/MegepTnQ/B9Cyzp3GZ32fFZ3bT2nsUwijDQGtAaBsAFgOxVKt4lwgX6PZ8nxqcP0Nbq/oCKkZhjF3Hx3nxnH9B0LaoizpScnizVjFRWC0CIig9BEXD3AC5IAG0nJAcosVPUskF2Pa8b2kOHeFlQBcObcWOYK5XDXAi4Nx0ICM6V4P9HVBLn0sYcdroxxbj1ltr9qjdVwK0LvEkqI+p7Xe80qy0QFUjgOpvxVT3Rf5F76PgYoG2xuqJLfaeGg9jWhWOiA0OiNTKGmIMNLE1w+sW4nem65W+REAREQBEXXGL2uL2vbntvsgOSFr/AJBpvw8PoN+C2KKU2tCHFPVGu+Qab8PD6DfgslPomBjg5kMbXDYWtaCO0Be1dWvBuAQbbbHZ1qc0uZGSPI7IiLyejz1dFHKAJGNeBmA4B1j2rzfINN+Hh9BvwWxRSpNaM8uEXqjXfINN+Hh9BvwT5Bpvw8PoN+C2GIXtcX3c/cuHPAtcgXNhfnO5TnlzI7uPI8HyDTfh4fQb8E+Qab8PD6DfgtiiZ5cx3ceRrvkGm/Dw+g34LLHoqAbIYx1Mb8FnNSwGxe2+64v3LKmaXMnJFeh1YwAWAAHRkuyIvJ6CLqx4Owg82Wa7IAiIgCIiAKJ65QiepoKV4vDK+SSVh2PETAWscOduJwJHPhUsUT1ymEFTQVT8oYpHxyu5o2ysAa9x5mhzQCdgxXKA9UOrkdPW+FQ4IYzA5k0bG2DyC0sfYZXaGuF7Xs5eem1wcTA59HNFBUPDI5XGO93fRl8QdiYHc3OL52XWfW0yzSR0XF1LY6Z8r3sONolFuJixN5Jc7M222CiXylBJFQPNdLVVElRA6RuO7WEuGLFTtyiAN2gOF75bUBN2aymSqlpY6eV/EuDZZLsEbGuZiDrlwLjzYWgnK+yyj2qutPEaPp3OppfBmninzgss12MsLuLviLA/kl1t52Zrfau+UaS8+3/BjUNZpiCXQTaRkjfCZPmWw3+cLjKbO4vxsJHLxWtbNATSt1meJpoqellqDAAZXNdGwNc4YgwY3Aufhsd2YzXV+t7HMpTTxSTPq2udGy7YyGsA4wvc4gNwkgEZm5WtoNLwUdZpIVU0cBkkbMzjHBmOPiWNxNvbFZzCLDnWqpWU/gej4qsyUz3iSWCpxcSYXl2JrS87HPY++BwsQ0gjJAbDWDXCfwSOWnp5WuM4ilu6EGJzZmsdGQ51nY8wHNuMwbhbufWR4fHC2lkdUvj418OOIcUy5aC+XFhzcLANvex3FRav0q+XRHGyvEjYqxg49rcLZIo6hoE1hlawzcMsiRksul6mE6UbM+sdTwT0TBFPHIxscjmSylzONcC0kNeCBfO52oDeSa6sbTNnMMuI1IpXw8njGTF+At24XZkZg2IIWam1lkc+aF1JK2ojjErYscR41hNrtkxYAQciCQonNxTqWF8Jlex+mIDxspDjNaZjTI0houw4cjbOylJ/3z/9E/4wQHTg70zUVVIx9RE5pLQRKXRES3LrlrGOu0CwHKA2869mm9IyMkLGyRxBsLpcT24sWE2IGYsBlfn5QWu4L62N1BFCHtMsDcM0YIxxuxOsHs2tvY2vtsu2nI45al7Z5WxGJjX0xeQGh1yXPzyfYhoI3da6UknLicqzajwJJo+cvije5uFzmBxbuJFyFDnm2shO7Rg/6h62+qNeZuPe88p0g5FyQGhjWhzb/UcWlwPStPMf9oz/AMLH+O9eZxyywPVOWaKZlj4QAYYqh1JUNglcGNfeMkyHJreLDsVi/kh2y/RmtnS60EmpZNTyQy08QmLC5jscZDrFr2ki92EEHYRuzUUj/wBy6M/+TS/44Wz02P6bpH/hjfenXk9nvotc8fg730s0UFSQ2KZxjticLsxRh2JgdsBI67XC1GrekW08+m5nBzgyqacLBic48W0BoG8k27Vjm03BVUujoIHtdOZYCYQfnIxHZ0hezawNA2kAZjeFr/lGSD5ckiOEisjDngYuKjc1jZJLbOS0l2e5ATbR+sb3VLKeemkp3yRukjLnRva4Nw423Y44XDEMvWtZTa+44WVPgk4pi8RvlJj5Di/i78XixOaHWBcBz89lq9HT07tLUYp6qSrtDMXvdLxzASI7AOHJa47bDmssTR/s0Opv/UBAb06eqvlU04ppDCImnJ8AABkIM+bsWGwth8bI5LvVa5ljXzeCTGljkLHTXjGx2BzxCXYywOuL2ubXAIXWpro4dMjjXtYZaRrIsZDeMeJXchpPjO5QyGeYUJ05pVk2jqh9RWSGrc5zTStfhEWGSwaaZueENAJe7I3vfMICVT6QfHpqoEUD53vo4TZrmMADZJrlz3EAXuABnfqzWs1u0wyrboiVrXN/9UjY9j7YmSML2vabXFw4bQtn8rw0+mZzPIyJr6OHC+QhrLtfMS3Gcr2N7X2A7lF654czR8wyZPp3jYycsTHPeGOHQ4C43hwQE/rdZ3iWeOCllqPB7CVzXRsAcWh+Boc4F7g0g7s7XvktzorSDKiGOaI3jlYHtJFjhcLi45iq9ZNBDV6SFTXS0bjPxrWCSOMSRuhiAe0OaS83aW5bgFMdSoGsoKZrGSRsEQwslN5Gg5gOyGee5AR7V3VmjqX17p6aGV3hsoxPY0utybWfa471l1f0uKOila/jJuIqn00LRypH3f8ANR4idoDrXJ2NzKxau6y0lM+uZPURRv8ADJXYHOAcQcNrM2m/QtTXRO+T2VMglhY/SXhLiAWyRQF7mtkIIOHk4XG4yDs0BKZdb3R8e2alljlihM7WYo38bG3J+B7TbE07QbbRvutnVaeY1tKWgv8ACntbGBbY5peXdQaCSo7oTwWWvtFUTVpbTvDpTJHLFG17mfNlzWgY3Yb2vsbntC8Gokbn1TYHhwGiWSQC4NnGR9oXAnbaCMZ82M70BuaPT9PT0rnwwOGOrkgZCwtxS1HGva6xJsMRY51yRYAr1M1ua1lSaiKSF9NhL2EteXCTKIsc02didyQMjdRFsgjpqeZ+UcOmZ3yu5mMMlUzG7c0Oe255r3W01z0zHWUNY2mxSNgfA50sOF4OGZkkgY4XxOYxhJHSEBvtH6xvdPHBUU0lO+ZhfEXOje12Gxe0ljjhcAQbHI52JsvNRa48Y6I+DStp55TDFOSwgvBcATGDia0ljgCRzC9rharR09LJW0vE1c9c9rZJARLHIyEFoF34WixdewBN7g7l4tF6Shjmpn0MpaKmoLJ6B5DzETiMrxGCXQFrhc/VOPpCAstERAFw5oIsRcHmKIgOkMDWCzWtaNzQB7FwynYLkNaLm5sALneURAZA0d66CBtw7C24yBsLgbrrhEBzLA11sTWutsuAbdS5lia4Wc0OG4gEdxREBzgFrWFt1su5dH07CMJa0tHMQCO5EQHfALAWFhs6Ny5w5350RAcNYASQACdthtXEkTXeM0G2y4BREB2DRuXGAXvYXta/PbddEQDALWsLBebStHxsMsYIaZI3MxWvbECB12uuEQHOjqFsTGCzcTWNaXAAE4QBt28y9AjGeQz25beveiIDiOBrcmtaLbLADrXbALWsLbubuREAdGDYkA22XGxdPB2XLsLbnImwuR0nnREBzJA12TmtI6QD1LsYxlkMtmWzdbcuEQHEtO1xBc1riNhIBt1LIiIDGYW3vhF+oLuRfaiIDpDC1os1oaNzQB7F3DRu27URAcYBa1hY7Rb9FxHE1os1oA3AADuREBxFA1t8LWtvtsAL9yNgaHFwa0OO02Fz2oiAyIiID/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907704" y="-1611560"/>
            <a:ext cx="47625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7" name="AutoShape 10" descr="data:image/jpeg;base64,/9j/4AAQSkZJRgABAQAAAQABAAD/2wCEAAkGBxQTERQUExQVFRUVFyAYFxgWGRcXGhgYHBscHBcaHRQfHCggGR0lHBgcITEiJikrLi4uFx8zODQsNygtLisBCgoKDg0OGhAQGzQkICQsNywsLzEvLCwsLDQsMDcsLzAvLywtLDQsLC0vLCw1LCwsLCwsLCwsLCwsLC8sLCwsL//AABEIAKgBLAMBIgACEQEDEQH/xAAcAAEAAgIDAQAAAAAAAAAAAAAABgcDBQECBAj/xABREAABAwICBAgJCQMJBwUAAAABAAIDBBESIQUGMVEHEyJBYXGBkRQyNHOSobGy0RUjM0JSU1RywUNiohYXJGNkgrPS4iY1dZO04fAlRHSEwv/EABoBAQADAQEBAAAAAAAAAAAAAAABBAUDAgb/xAAxEQACAQIEAwcCBgMAAAAAAAAAAQIDBBESMTMhUYEFExQyQUJxkaEVUmGx0fAiI+H/2gAMAwEAAhEDEQA/ALxREQBERAEWu0vpuCmF5ZA0nY3a49TRmoRpXhGebinjDR9p/KPoDId5XWnQnPRHCrc06fmZZCxvmaNrgOsgKlK3WGql8eeS25riwei2wPata84tufXmrSsX6spy7SXtiXyK6L7xnpN+KysladhB6iCvn/ANwXeOQt8UlvUSPYpdivzfY8rtJ+sfv/w+gEVKUOs9XF4s7yNzzjH8V7dileieEbYKiO378efew/oSuM7OpHTiWKd/SlwfAsBF5dH6QinZjie17eg7OgjaD0FepVmmuDLiaaxQREUEhFiqnEMeRtDSR3L5sPCZpO/lR9CP/KgPphF8zfzmaT/FH0I/8qk/BrrxXVOkoYZ5y+NwdduFgvZpIzAvtQnAvJERCAiifCFpaanjiML8Bc8g5A3GG/OFB/5Y1v3x9FnwVmnbSnHMmVKt5CnLK0y5EVN/yxrfvj6LPgn8sa374+iz4L34KfNHL8Rp8n9v5LkRU3/LGt++Pos+Cfyxrfvj6LPgngp80PxGnyf2/kuRFTf8sa374+iz4LIzXetH7UHrY0/ongp80T+I0uT/AL1LgRVZTcIdS3x2xP7C094P6LfaO4RYXWE0b4zvHLb+h9S5ytai9DpC9oy9cPkmqLyaP0nFO3FFI14/dNyOsbQvWuDTXBlpNNYoIiKCQiIgCIiAFQLWnXvCTFSkE7DLtA/KOc9OzrXh161sMhdTwOswZSPB8c87Qfs79/VthC0Le190/oZV1evHJT+v8HeaZz3Fz3FzjmSTcntXREV8ywi9NDo+WZ2GKNzz+6LgdZ2DtUjpOD6qdm4xx9ZxHuAt614lUhHzM6Qozn5ViRNFODway/fx+g74rwVmoNWzNoZJ+V1j3OsvCuKb9x0drWWsSLIs1XSSROwyMcx25wI7t/YsK7anBrDU9Oj6+SB4fE8scN2w9BGwjrVoaqa4MqbRyWZNu+q/8vT0e1VMuWmxBGRBuCMiCNhB5iuNWjGouOp3oXM6T4acj6BRQ7UbWvjwIZj880cl33gH/wCh69u9TFZNSDhLKzdpVI1I5omGt+jf+U+wr4/dtPWvsGqaSxwG0tIHcqb1c4FnOs+tmwjbxUNieoynLuHavB1KhJVicEGgakaRhnMErYWh93uaWtzaQNtr57lcug9TqKk+gp42u+2Rif6brlb5BiEREIPDpXRENQGiZmMNNwLuFjs5iLrxDVGjH/t2fxH9VuXvAFyQBvOS1VVrNSR+NPHfc04vduukXU0jicpxpayS64GM6pUf4dnr+KwSakUR/Y26nyezFZeabhApBsMj+phHvWW40BpllVEZGNc0BxbyrXytuJ3r2++isXijnHw83lST+hoqjg7pj4rpWdTgfaFqavg2ePop2noe0j1i/sVjIiuaq9RKzoy9pTVfqhVxZmIvG+Mh3q2+paNzSDYggjaDkR2L6BXh0joiGcWlja/pIzHU7aFYhev3Iq1Ozl7H9Si0U+03wdkXdTPv/Vv29j/j3qD1VM+N5ZI0scNocLH/ALjpVynVjPysz6tCdJ/5I6087mODmOLXDYWkg94U51d4QCCGVWY2ca0Zj8zR7R3KBIlSlGawkiKVadJ4xZf8MrXtDmkOa4XBGYI613VPap6zvpH4Td0Ljym/Z/eb09HOrcpahsjGvYQ5rhcEc4WVWoum/wBDct7iNZcNeRlREXEsBRHhC0/xEXExm0kozI2tZsJ6Cdg7dylkkgaC4mwAuTuA2qjdOaSNRUSSn6x5PQweKO79VataWeWL0RSva3dwwWrPCiItUwwp5qvqHiAkqrgHMRDI/wB483UP+yz8H2rAsKqYZnOJp5h9sjeebvU/VC4uWnlh9TUtLNNZ6nRGKmpmRtDY2tY0bA0ADuWVEWeaugREQHnrqGOZhZKxr2nmcPYeY9IVba16lOgBlgu+IZlu1zBv/eb6wrRRdaVaVN8DhWt4VVx15nz6il+v2rYgfx0QtE88oDYx59jT7exYtUtT3VNpJbsh5uZ0nVub0929avfQyZ8eBiO3qd53eHE1GgNFTzyDwcEOYQcd7Bh5iXb+hXXThwY0PILrDEQLAnnIHMulHSMiYGRtDWt2ALOsyvX716GxbW3crXFsIi4JttXAtHKKG6wa+xxXZTgSv+19Qdv1uzLpUf1V0xNUaRiM0hd41m7GjknY0ZKxG2m4uT4FWV5TU1BcW2WkiIq5aINwrH5mDzh90qtlZPCt9DB5w+6VWy17TaRhX28wrT4MPI3edd7GqrFafBh5G7zrvY1ebzb6k2G90JeiIso3AiIgC1um9CQ1TMMrbn6rhk5p3g/psWyRSm08URKKksGUprHq/JSSYX8pjvEeNjug7ndC1CvfSmj2TxOikF2u7weYg8xCpfTei300zon7RmDzOadjh/5tBWrb1+8WD1MO7te6eMdH9jwKY8HmsJikFPIfm5DyL/Veebqd7bb1DkXapBTjlZXpVHTkpI+gkWl1R0t4TSseTd45D/zDae0WPat0sWUXFtM+jhJSipL1I3wgV3FUTwDypCIx1Hxv4QVUKsLhXnyp2dLnd1h+qr1alpHCnjzMW/njWw5BbXVfRXhNTHGfFvif+UZnvyHatUrC4KaTKeXnuIx2DEfaO5dK88kGzjbU+8qqLJ+xoAAAsBkBuC5RFin0QREQBERAEREBhrKVkrCyRocx21p2HO49YWVrQAABYDIAcy5RMSMPUIiISdXusCdwuqj1o1tlqiWNvHD9kHN3S48/Vs61bVT4jvyn2Kgir1lCLbb9DN7RqSilFPU4Uh1A8vi6ne6VHlIdQPL4up3ulXau3L4M6hux+UXCiIsQ+jINwrfQwecPulVsrJ4VvoYPOH3Sq2WtabSMK+3mFafBh5G7zrvY1VYrT4MPI3edd7GqLzb6k2G90JeiIso3AiIgCIiAKIcJGieMp+OaOXDn1sJ5Q7PG7CpesVTCHscw7HNLT1EWXunPJJSOdWmqkHF+pQSLtLGWuc07WktPWDY+xdVuHzRN+C2uwzSwk5PbjH5m5H1H+FWWqW1NnwV1Od7sJ6nNI9pCulZd5HCpjzNvs+eNLDkys+FQ/Pw+bPvKEqdcK0fzsDt7HDuIP6qCq9bbSM273pBWpwYj+hnzrvY1VWrP4LZr0sjfsyn1taVzvNs6WD/3dCZoiLKNwIiIAiIgCIiAIiIAiIgMdT4jvyn2Kgir9qfEd+U+xUEVoWPuMrtL29ThSHUDy+Lqd7pUeUh1A8vi6ne6Vbq7cvgo0N2Pyi4URFiH0ZBuFb6GDzh90qtlZPCt9DB5w+6VWy1rTaRhX28wrT4MPI3edd7GqrFafBh5G7zrvY1RebfUmw3uhL0RFlG4EREAREQBEXWR4aCTsAueoICjNNC1TPb75/vleJZaqXG97/tvc70nE/qsS3lwR8vJ4ts9+gD/AEqDzrPeCvNUjqvFirKdv9YD6PKPuq7ln33mRrdm+SXyQnhTpbwRSD6j7HqcLe0DvVZq99K6PZUQvikvheM7bRncEdIIuq60rwezMuYXCVu48h3wPqXu1rxUcsmc722nKeeKxIaplwY6QDKh8RNhK27fzNufdv3KK1lFJEbSxvYf3mkdx2HsWOmndG9r2GzmkOB6QrdSKqQa5lGlN0qilyL+RarVzTbKqEPbYOGT287Xc/ZuK2qxJRcXgz6KMlJYoIiKD0EREAREQBFHNdNcoNHRtdLd73uAZG22JwvynZ7ABnc89hzr16uazU1dHjppQ+3jN2PYdzmHMexAbhERAY6nxHflPsVBFX7U+I78p9ioIrQsfcZXaXt6nCkOoHl8XU73So8pDqB5fF1O90q3V25fBRobsflFwoiLEPoyDcK30MHnD7pVbKyeFb6GDzh90qtlrWm0jCvt5hWnwYeRu8672NVWK0+DDyN3nXexqi82+pNhvdCXoiLKNwIiIAiIgCjev2leJpHNB5cvIb1Hxz6N+0hb+qqWxsc97g1rRck7AFTOs+m3Vc5k2MHJjbubvPSdp7Nys21LPPH0RTvK6pwwWrNQiItYwiV8GtHjrMfNEwntdyR6ie5WuopwcaM4ql4xw5Uxxf3Rk39T/eUrWRczzVH+nA37OnkpLH14hR7WvWgUHFyTRuNO84HSMzMTz4uJnO07xncbM1IV5tJ0Ec8L4ZWh0cjS1wPOD+qrlo82jNK01ZHihkjnYdtiHdhbtB6CF5KzVCjkzMLQd7CWe6QF8/a36t1Giavkue1rjeCdhLS5v2S4bHDnHPtHRt9CcLtfDYSmOpaPvBhf/wAxth3tK9RnKOjwPMqcZeZYlzaL1Rip5eMhfK07CMQLXDcQRmpCqv0Xw10j/p4ZoTvAEjenZyvUpNQ8IujZbYauME80mKM9zwElNyeLYhTjBYRWBKkWui0/Su8WpgPVIz4rudMU/wB/D/zGfFeT0e5FH6/XfR8P0lXCOhrg89gbclRDTHDTSMFqeKWc8xI4pv8AFyv4UBZ6guvHCZT0QdHERPUbMDTyWG37R42dQuc+1VFrLwk11YC0yCGM3+bhu243OffEewgdCh4CE4Hv01pearmdPUPxyO59gAGxrW/VaNy89FWSQyCSJ7o3t2OYS0ju2joOSwooJLi1O4ZPFi0g3oE8Yy/vxjZ1t7greo6tksbZIntex4u1zSCHDeCF848G+or9Iy4ngtpYz84/YXkfs2Hfvdzdez6Qp4GxsaxjQ1rQA1oFgANgAUnkVPiO/KfYqCKv2p8R35T7FQRWhY+4yu0vb1OFIdQPL4up3ulR5SHUDy+Lqd7pVurty+CjQ3Y/KLhREWIfRkG4VvoYPOH3Sq2Vk8K30MHnD7pVbLWtNpGFfbzCtPgw8jd513saqsUp1Y1w8EhMXFY7uLr4rbbZWt0L1cwlOGETzZ1I06maWmBbKKvf5y/7P/H/AKU/nL/s/wDH/pWf4Wry/Y1fG0fzfZlhIq9/nL/s/wDH/pWKbhKf9WBo/M8n1AD2p4Wry/YjxtHn9mWOtbpnTkNM28rwDzNGbndTf12Ksq/XarlFsYjH9WLfxEkqPSPLiXOJJO0k3J6yu8LJ+9ler2itIL6m71n1nkq3WPIiBu1gPrcec+oLRIivRiorBGXOcpvNJ8QtxqroQ1VQGfUbypD+7uvvOzv3LwaNoJJ5GxxtxOd3Ac5J5gFcuruhWUkIjbmdr3c7nb+rmA3LjcVu7jgtWWbS3dWWL0X9wNmxoAAAsBkAOYLlEWQbwREQGu09oWGshdDUMD2O72nmc121rhzEL52151CqNHOLjeWnJ5MwGzcJAPEPTsPqX00uksYc0tcA5pFiCLgjcRzoD48RXjrdwORS4pKFwhebninXMRPQczH2XHQqm09qvV0ZIqIHsH2wMTD1PGXfYqCTS4BuCYBuC5BXKEnAC5REARcEqSau6i11ZYxQFrD+1l+bZ2Ei7uwFARslWFwf8GMtYWzVIdDTbQDdsko3NG1rT9rn5t6sPU7gppaQtknPhMwzBcLRsP7sfOel1+xWEpIxPPQUUcMbYomNZGwWa1osAOpehEQgx1PiO/KfYqCKv2p8R35T7FQJWhY+4yu0vb1CkOoHl8XU73So8pDqB5fF1O90q3V25fBRobsflFwoiLEPoyDcK30MHnD7pVbKyOFb6GDzh90qt1r2m0jCvt5hERWCmEREARFxdAcoskMLnmzGucdzQSe4LeaP1Nq5f2fFjfIcPqzPqXmU4x1Z7jTlPyrEj622gdXpqp1o22Z9aR3ij/MegepTnQ/B9Cyzp3GZ32fFZ3bT2nsUwijDQGtAaBsAFgOxVKt4lwgX6PZ8nxqcP0Nbq/oCKkZhjF3Hx3nxnH9B0LaoizpScnizVjFRWC0CIig9BEXD3AC5IAG0nJAcosVPUskF2Pa8b2kOHeFlQBcObcWOYK5XDXAi4Nx0ICM6V4P9HVBLn0sYcdroxxbj1ltr9qjdVwK0LvEkqI+p7Xe80qy0QFUjgOpvxVT3Rf5F76PgYoG2xuqJLfaeGg9jWhWOiA0OiNTKGmIMNLE1w+sW4nem65W+REAREQBEXXGL2uL2vbntvsgOSFr/AJBpvw8PoN+C2KKU2tCHFPVGu+Qab8PD6DfgslPomBjg5kMbXDYWtaCO0Be1dWvBuAQbbbHZ1qc0uZGSPI7IiLyejz1dFHKAJGNeBmA4B1j2rzfINN+Hh9BvwWxRSpNaM8uEXqjXfINN+Hh9BvwT5Bpvw8PoN+C2GIXtcX3c/cuHPAtcgXNhfnO5TnlzI7uPI8HyDTfh4fQb8E+Qab8PD6DfgtiiZ5cx3ceRrvkGm/Dw+g34LLHoqAbIYx1Mb8FnNSwGxe2+64v3LKmaXMnJFeh1YwAWAAHRkuyIvJ6CLqx4Owg82Wa7IAiIgCIiAKJ65QiepoKV4vDK+SSVh2PETAWscOduJwJHPhUsUT1ymEFTQVT8oYpHxyu5o2ysAa9x5mhzQCdgxXKA9UOrkdPW+FQ4IYzA5k0bG2DyC0sfYZXaGuF7Xs5eem1wcTA59HNFBUPDI5XGO93fRl8QdiYHc3OL52XWfW0yzSR0XF1LY6Z8r3sONolFuJixN5Jc7M222CiXylBJFQPNdLVVElRA6RuO7WEuGLFTtyiAN2gOF75bUBN2aymSqlpY6eV/EuDZZLsEbGuZiDrlwLjzYWgnK+yyj2qutPEaPp3OppfBmninzgss12MsLuLviLA/kl1t52Zrfau+UaS8+3/BjUNZpiCXQTaRkjfCZPmWw3+cLjKbO4vxsJHLxWtbNATSt1meJpoqellqDAAZXNdGwNc4YgwY3Aufhsd2YzXV+t7HMpTTxSTPq2udGy7YyGsA4wvc4gNwkgEZm5WtoNLwUdZpIVU0cBkkbMzjHBmOPiWNxNvbFZzCLDnWqpWU/gej4qsyUz3iSWCpxcSYXl2JrS87HPY++BwsQ0gjJAbDWDXCfwSOWnp5WuM4ilu6EGJzZmsdGQ51nY8wHNuMwbhbufWR4fHC2lkdUvj418OOIcUy5aC+XFhzcLANvex3FRav0q+XRHGyvEjYqxg49rcLZIo6hoE1hlawzcMsiRksul6mE6UbM+sdTwT0TBFPHIxscjmSylzONcC0kNeCBfO52oDeSa6sbTNnMMuI1IpXw8njGTF+At24XZkZg2IIWam1lkc+aF1JK2ojjErYscR41hNrtkxYAQciCQonNxTqWF8Jlex+mIDxspDjNaZjTI0houw4cjbOylJ/3z/9E/4wQHTg70zUVVIx9RE5pLQRKXRES3LrlrGOu0CwHKA2869mm9IyMkLGyRxBsLpcT24sWE2IGYsBlfn5QWu4L62N1BFCHtMsDcM0YIxxuxOsHs2tvY2vtsu2nI45al7Z5WxGJjX0xeQGh1yXPzyfYhoI3da6UknLicqzajwJJo+cvije5uFzmBxbuJFyFDnm2shO7Rg/6h62+qNeZuPe88p0g5FyQGhjWhzb/UcWlwPStPMf9oz/AMLH+O9eZxyywPVOWaKZlj4QAYYqh1JUNglcGNfeMkyHJreLDsVi/kh2y/RmtnS60EmpZNTyQy08QmLC5jscZDrFr2ki92EEHYRuzUUj/wBy6M/+TS/44Wz02P6bpH/hjfenXk9nvotc8fg730s0UFSQ2KZxjticLsxRh2JgdsBI67XC1GrekW08+m5nBzgyqacLBic48W0BoG8k27Vjm03BVUujoIHtdOZYCYQfnIxHZ0hezawNA2kAZjeFr/lGSD5ckiOEisjDngYuKjc1jZJLbOS0l2e5ATbR+sb3VLKeemkp3yRukjLnRva4Nw423Y44XDEMvWtZTa+44WVPgk4pi8RvlJj5Di/i78XixOaHWBcBz89lq9HT07tLUYp6qSrtDMXvdLxzASI7AOHJa47bDmssTR/s0Opv/UBAb06eqvlU04ppDCImnJ8AABkIM+bsWGwth8bI5LvVa5ljXzeCTGljkLHTXjGx2BzxCXYywOuL2ubXAIXWpro4dMjjXtYZaRrIsZDeMeJXchpPjO5QyGeYUJ05pVk2jqh9RWSGrc5zTStfhEWGSwaaZueENAJe7I3vfMICVT6QfHpqoEUD53vo4TZrmMADZJrlz3EAXuABnfqzWs1u0wyrboiVrXN/9UjY9j7YmSML2vabXFw4bQtn8rw0+mZzPIyJr6OHC+QhrLtfMS3Gcr2N7X2A7lF654czR8wyZPp3jYycsTHPeGOHQ4C43hwQE/rdZ3iWeOCllqPB7CVzXRsAcWh+Boc4F7g0g7s7XvktzorSDKiGOaI3jlYHtJFjhcLi45iq9ZNBDV6SFTXS0bjPxrWCSOMSRuhiAe0OaS83aW5bgFMdSoGsoKZrGSRsEQwslN5Gg5gOyGee5AR7V3VmjqX17p6aGV3hsoxPY0utybWfa471l1f0uKOila/jJuIqn00LRypH3f8ANR4idoDrXJ2NzKxau6y0lM+uZPURRv8ADJXYHOAcQcNrM2m/QtTXRO+T2VMglhY/SXhLiAWyRQF7mtkIIOHk4XG4yDs0BKZdb3R8e2alljlihM7WYo38bG3J+B7TbE07QbbRvutnVaeY1tKWgv8ACntbGBbY5peXdQaCSo7oTwWWvtFUTVpbTvDpTJHLFG17mfNlzWgY3Yb2vsbntC8Gokbn1TYHhwGiWSQC4NnGR9oXAnbaCMZ82M70BuaPT9PT0rnwwOGOrkgZCwtxS1HGva6xJsMRY51yRYAr1M1ua1lSaiKSF9NhL2EteXCTKIsc02didyQMjdRFsgjpqeZ+UcOmZ3yu5mMMlUzG7c0Oe255r3W01z0zHWUNY2mxSNgfA50sOF4OGZkkgY4XxOYxhJHSEBvtH6xvdPHBUU0lO+ZhfEXOje12Gxe0ljjhcAQbHI52JsvNRa48Y6I+DStp55TDFOSwgvBcATGDia0ljgCRzC9rharR09LJW0vE1c9c9rZJARLHIyEFoF34WixdewBN7g7l4tF6Shjmpn0MpaKmoLJ6B5DzETiMrxGCXQFrhc/VOPpCAstERAFw5oIsRcHmKIgOkMDWCzWtaNzQB7FwynYLkNaLm5sALneURAZA0d66CBtw7C24yBsLgbrrhEBzLA11sTWutsuAbdS5lia4Wc0OG4gEdxREBzgFrWFt1su5dH07CMJa0tHMQCO5EQHfALAWFhs6Ny5w5350RAcNYASQACdthtXEkTXeM0G2y4BREB2DRuXGAXvYXta/PbddEQDALWsLBebStHxsMsYIaZI3MxWvbECB12uuEQHOjqFsTGCzcTWNaXAAE4QBt28y9AjGeQz25beveiIDiOBrcmtaLbLADrXbALWsLbubuREAdGDYkA22XGxdPB2XLsLbnImwuR0nnREBzJA12TmtI6QD1LsYxlkMtmWzdbcuEQHEtO1xBc1riNhIBt1LIiIDGYW3vhF+oLuRfaiIDpDC1os1oaNzQB7F3DRu27URAcYBa1hY7Rb9FxHE1os1oA3AADuREBxFA1t8LWtvtsAL9yNgaHFwa0OO02Fz2oiAyIiID/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237530" y="363537"/>
            <a:ext cx="47625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sz="3600" b="1" dirty="0" smtClean="0"/>
              <a:t>Future Proofing Ireland’s Competitive Advantage for FDI</a:t>
            </a:r>
            <a:endParaRPr lang="en-GB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5912544"/>
            <a:ext cx="6147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</a:rPr>
              <a:t>Assistant Secretary Network </a:t>
            </a:r>
            <a:r>
              <a:rPr lang="en-GB" b="1" smtClean="0">
                <a:solidFill>
                  <a:srgbClr val="00B050"/>
                </a:solidFill>
              </a:rPr>
              <a:t>Annual </a:t>
            </a:r>
            <a:r>
              <a:rPr lang="en-GB" b="1" smtClean="0">
                <a:solidFill>
                  <a:srgbClr val="00B050"/>
                </a:solidFill>
              </a:rPr>
              <a:t>Conference</a:t>
            </a:r>
            <a:endParaRPr lang="en-GB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6754" y="2716896"/>
            <a:ext cx="22797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Dermot </a:t>
            </a:r>
            <a:r>
              <a:rPr lang="en-GB" b="1" dirty="0" err="1" smtClean="0"/>
              <a:t>Clohessy</a:t>
            </a:r>
            <a:endParaRPr lang="en-GB" b="1" dirty="0" smtClean="0"/>
          </a:p>
          <a:p>
            <a:r>
              <a:rPr lang="en-GB" b="1" dirty="0" smtClean="0"/>
              <a:t>4</a:t>
            </a:r>
            <a:r>
              <a:rPr lang="en-GB" b="1" baseline="30000" dirty="0" smtClean="0"/>
              <a:t>th</a:t>
            </a:r>
            <a:r>
              <a:rPr lang="en-GB" b="1" dirty="0" smtClean="0"/>
              <a:t> April 2014</a:t>
            </a:r>
          </a:p>
        </p:txBody>
      </p:sp>
    </p:spTree>
    <p:extLst>
      <p:ext uri="{BB962C8B-B14F-4D97-AF65-F5344CB8AC3E}">
        <p14:creationId xmlns:p14="http://schemas.microsoft.com/office/powerpoint/2010/main" val="322636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610D93B-EF79-443E-8020-B2613524CE1C}" type="slidenum">
              <a:rPr lang="en-IE" smtClean="0"/>
              <a:pPr>
                <a:defRPr/>
              </a:pPr>
              <a:t>10</a:t>
            </a:fld>
            <a:endParaRPr lang="en-IE"/>
          </a:p>
        </p:txBody>
      </p:sp>
      <p:sp>
        <p:nvSpPr>
          <p:cNvPr id="6" name="AutoShape 2" descr="data:image/jpeg;base64,/9j/4AAQSkZJRgABAQAAAQABAAD/2wCEAAkGBhQQERUUEBQVFBUVFh4YFhcYGBcYGBkbHB0YGBoYHhscGyYeFxwkGxQYHzAgIycpLCwtGB4xNTAqNScsLCkBCQoKDgwOGg8PGi4lHyQvLy0pMjU1LzQ1KSouNSwqKSoyNSkpLSosNTUwNS4tKS0sLCwsNTEsLTApLyw0NSwsNP/AABEIAEsBwgMBIgACEQEDEQH/xAAcAAABBAMBAAAAAAAAAAAAAAAABAUGBwECAwj/xABJEAACAQMDAgMDBQ4CCAcBAAABAgMABBEFEiEGMQcTQSJRYRQycYHRCBUXIzVCUlNUc5GTobI0sTNDYnJ0krPBJCU2gsLD8Cb/xAAaAQEAAgMBAAAAAAAAAAAAAAAAAgUBAwQG/8QALREBAAIBAQYEBgIDAAAAAAAAAAECAxEEEhMhMVEFMjNxFCJBUoGRFWFCsdH/2gAMAwEAAhEDEQA/ALf1rW4rOLzbhiqZC5ALcntwKYfwraf+tb+W/wBlJ/F/8nH96n+dUhVnsux0zU3rS4c+0Wx20he/4V9P/Wt/Lf7KPwr6f+tb+W/2VRFFdX8bj7y5/jcnaF7/AIV9P/Wt/Lf7KPwr6f8ArW/lv9lURW6Qlm2gEsTjb6592KxPh+GOc2ln4zJ2hen4V9P/AFrfy3+yj8K+n/rW/lv9lUxqWgzW6q0sbKrAHJBABOfZOezcdqQbfX0rXi2PZstd7HfWP60ZtteWs6TEL2/Cvp/61v5b/ZR+FfT/ANa38t/sqiKK2/xuLvKPxuTtC9/wr6f+tb+W/wBldbPxKsZpEjjkYu7BVGxxkngDOOOaoOnbpH/HWv7+P+4VG/h+OtZnWUq7XeZiNIekBWawKiPi1evDpFzJE7RuoTayEqwzIg4I5HBNUi0S+jNeZOktL1rVImltbyXaj7G33MinOA3bPuYVa3hloGoWPyltVn8xSqlC05kChd5c+1wowRz8KCxaKb9P6htrhitvcQzMBkiORHIHbJCsSBk1rL1JapL5LXECykhfLMsYfJxhdpbdk5GBj1oHKim+86htoXEc08MbsAQjyIjEE4GFZgTk5Hb0rMWv27Tm3WaNplBLRB1LgDGcqDkdx399Avopt1bqW2tP8TPFDkZAd1UkfAE5P1Cuuna1Bcrvt5Y5V7ZjdXAPfBweD8DQLaKb7vqC3icRyzwxyNjCPIiucnAwpYE5IxSa76xsoZPKluoEkzgo0iAg+48+yfgcUDzRWocEZHamzVOqrS1bbc3MMTHB2vIqtg9jtJzjjvigdaKT2d/HMgeF1kRuzIwZT9BBwaQ6n1XaWp23FzDE36LyKG/5c5/pQO1FItM1qC5UtbyxyqOCUdWA+BweD8DWk/UFvHKIXnhWUkARtIgcluFAUtuJOeOOaBwopnl6ws1l8lrqASZxsMqBs+7vwfh3p33UGaxmmHrfq6PTLR55Ru/NRM43ufmrn0HBJPoAe/aqMsLzXOoZHaGV44lODtcwwpnnZx7TnGDzuPbPfkPSVFVJ0B0Fq1lfI13dNJbhW3BZndWJBCqUftyc5A/NFWXqevW9ooNzNFCD28x1TOO+MnLfVQOFFN+l9Q290CbaeKbHfy3ViPpAOR29azqGv29uQLieGIsMqJJEQkdsjcwzQL6KaL3q6zgkEc11BG5/NaRAeeRkE8ZHvrrqnUdtagG5niiDfN3uq7voyee/pQOVFcLO/jmQSQusiN810IZT6cEcHkEUjh6ntX3hLmBjGCzhZYztA4JbDeyAfU0DnRTXpnVNrdMUt7iGVl7qjqzfTgHOPj2rROr7NpvJF1AZc42CVN2e2MZ7/DvQO2azmoV4taW11prxpcR2+XUkyyCONwM5jLHgZ7/+0Vr4RaW1rpyxvcR3JEjEGKQSIgO38WGBwcEE4970E3opkuet7GN/Lku7dXBwVMqZBHcHn2T8DinWO8RkDqylCMhgQVI9+c4I+NB2rGaY065sGfYt5bFs4AEqcn3A5wT8Kgvjf08158m2XdvCE3Hy55lhDZ24kXJw23t8M/GgteimzpuIx2lujSicrCgMoO4SEKAXBzyD3zSa463sI38t7y2VwcFTLGMEdwecA/TQPlFc45wwDKQQRkEcgg9iD6ikFv1NaybvLuYH2Dc+2WNtqjgs2G9kD3mgc6KatL6qtLpiltcQysMkqjqxwO5wDkjnv2p1oCiiigg/i/8Ak4/vU/zNUhV3+L/5OP71P8zVIVf+Hej+VRtnqCsVmlWl3YilR2AKhhuBVWBX1GG4ORxz24ruyWmtJmI1nt3ctdNdJKdDuEguFa4QMqnLKRlhgblwMjBzjvx76x1BexzTs8CBEbkAAg5PtNu5OTuLcjA91d+p9dF5IHVBGNvK4X53IJ3AAvwB3+j0pmrg2fDOW8bVlia33dJrrrH/ABtvfd+SvTuc9Y6hluwgmx+LzswCMA7fZ78gbe55+NOI1y3+Q+T5Mfn/ADt2z2c/N/Szv2EnONvNRuipX8Ow2pWkcorO9GnLn+OrFc14mZn6tjGQoYg4JIB9CRjOP+YVrUi1DqdZLRIBGodcZk2Rjdn5+AB7HZeRycfGo7W3Zc2XLWZy03ZiZiOf0jpKN61iflnUU7dI/wCOtf38f9y0007dI/461/fx/wBy1vy+S3tLFPNHu9IVCvGb8i3f0J/1Eqa1DPGNC2jXQAJOE4HP+sSvJvQKN6ATWjDJ96N/leZ7e0xY37V/T5+birV6ZTVBp2o/fjfu8lvK3GPt5Uu7Gz47e9VZ0L4jXekQvFDbLIJH3kusuQdoXHskDHs1aHQHiBca01zbXUCQobdsFRIMliIyDuJyMMT9VBDPucf8dcf8P/8AYlJOqj//AFif8bbf5w0y9M65c9O37+ZBl9pjeN8ruGQQytjtlQQQCCK77rqXXLa5vIWiea6glK7W9lDIm0c8j2V9eaB6+6FcpqkDKcMLVCCO4Ilmwf6CpH0v0G+iwS6rJN5s3yR3MWzjc4DDL7sn2sZOPf7uY/8AdC2ztqUJVWI+SryAT/rZ/h8au3UNHF3p7W7HAmt9mfduTAP1HBxQUF4Z9H/f68uJb+SRlQBnIPtu7k4G781RtPA9wAxSa8D9N63tt3Zo1ZCc4zJC+0lG4AJxkZx3ANdumdbuul7yVLq3ZkkG1hkqr7TlZI3wQ2Mn/m5wa66Podz1JqpupIjHbl1Mjc7FjTAEasfnsVXHA9ckCg7fdAOV1WMqSCLeMgjggh5eR7u3f4Ut6r8FUttLN2s8jzogllDbdjA43beNwI3ZySc4PvpB90IP/NE9/wAmT++Ws9UeLN3c2X3ve28uVgscre3vYDBAEe0bC2F9WyCcd6B58NfEGWDRL/cdzWYXyCeceblUXnuquM49xx6VCelJtNmM0utS3DyOfZ2BicnkyM3qc9h249eMWb0J4WSDRruG4HlTXoBCtnKCPmLcPQ78kj3EeuarjRr46LLJDqemxz5OQJV2sMcEo5Vg6nj4fEZoHzwP1zyNVe2hkZrecPtB4yUyyPj0bapB+n4Uo6xh0GC9uGna5uZXlZmSAoscbE5ZdxxuOc55P1VKPC/qC3v7mUwaZFZmOIlJkG47idpG8RqBwc478HvVXdOag2h6k5vrTzpEBXY/BDE8SKWUhs44b1DUCnwu1fyNaiFqZBDNIY9rkbjG2cB9vBYHB49RSzxxBXWiyEhjHEQRwVOMAgjkY2g5rlok08vUMM9zA8Ty3SOUKsNof5o5HuZe+KWeONs51gFVYjyouQCffQc/E7wpTSbWCaOZ5GZ/Ll3BQNxBO5cAEDgjBz3q4vCHUXn0i2eVizAMmTySEd0XP/tUVHvuhYS2nRbQSflI7An816evBRCNGtwQQd0vBGD/AKWSgiP3SUpENmPzTJIT9IC4/oTUx8GYkGj23l45Dlj/ALW9t39ePqrv4m9E/fWyMSELKjeZCT23AEbT7gwJGfTg+lUjoHV+pdOO0EsJEbNnypVbbnsWjccc47gkHFB6WvrkRRvI3ZELH6FBP/avNPRmkP1HqsjXsj7dpkk2nkLkBIlznauWH1A+pzVhdE+LE2sXZtZLZY4HicMV8xyDj1bhVBG4cjuQM++A2K3XS2ol5YTJEQ0e7lUlQ4IKvghXG0HB7cj1zQceudFbp3VI2sZHA2LLGScnG5laNsAblyh+kEZz3p/+6AuRKNOmXI8yBn79gfKYf3d6Z76O76p1FZI4THEAse7kpFGCWJZ8AM5Lsdo5OQPTNSD7oaw2/IEiViqRSKMAnAXygOw9woGDq7wwFrpMN+0zvPKUaVW27fxoJGON2RxkknPJ4rp0f4b/AH102e7muJPMhDR26kgqBEgYBs5IX2sALjGCec1OvFKEnpyABSTtt+AOfm+6tvBiJl0OcMCD5k3BBB/0aUEe+5u1JvNuoCfY2LKB6BshSR7sgjP+6PdUK6a6b++OsPamRo0kllMhXuVVmfGDweVHfIHfnFS77nOBlvbjcrD/AMOO4I/PX4Ui8Kbdh1CxKsBuuOSCB+dQRnrLpttJ1Nre3mcDC+XJna+2VcEErjn2mU4xke7OKdvFLwzTR1tmhleTzcq+7A9tdpyu0DC89jkj30t8abZ21sEKxGyHkAkfxqV/dHQM0NntUn8ZJ2BPovuoOfiBfvcdLW0sh3O/klmPckBhk/E4pL0M846WuzabvN8yTG35238V5m3HOfL34xz7q6dWQMek7RQCT+K4wc939K7+G+sy6f07NPHEZJI52KxlX5yYgSQvIABLE/CgrToePSnDpqjTxuxHlyxn2FGMcgAnOeeQRgfxtHxbtmg0K2isGZ7Zdiu687ogvsMxXgqzEEnsSR7xVc9adVW2q7PkuneRdM+XaNt2/IxtCKg3EnBzjPHrmrIXWbnQNEs0mtvPZ2cTRtu2pGxdwjMAQp9sDBBHzhg4oIH0Hp+i3KRR3kk8F1v5ZmAhc7shc4IUEYHtY9eakP3SXE1nj9XJ/clQnqCSPVrpBpVg0DMMOkZ3BiT87AAWNR6ngevFS/x30yRF06M7pGS3ZXYAnJHlgn+lAv8AELqeW10HTYIGKG4gQOwODsWNMqCO2Swz8Bj1pL0p4KQ3Wk/KZJHFxLG0kWCNigZ2AjHtZxknPGcDty89YdDS6hoWntbrumtoEby/V1MahgPewIBA9cEd8VEtE8X7ix09rBrbMyBo43YlSgbPDRlcllyccjPHHHIOv3PPU0nny2TsTEYzJGpPzGUgMB7twbJ+Iz3NQfozps6lqRtfMaOORnMpXuUQl8YPBOQuM5APPpVmeA/QU9s8l5cxtFvj8uJGBDEEgs5U8qPZUDIyefTGYr4NWrDXMsrAYm5IIHY0DR1l082harGttKx27JomONwBJGGxgHlGHYZB7V6mibKg+8A1558fbZm1aIqrEfJ4+wJ/1ktehbf5i/7o/wAqDpRRRQQfxf8Aycf3qf5mqQq7/F/8nH96n+ZqkKv/AA70fyqNs9QVIekhafjPlnHG1W3Hu/s424Pb5270xUepRp9p50ix7gm8hQWBIyeAOATyeO1bdtxRlwWra01jrrHWNObRimYvGkaudyRvbaNq54Gd2Pr9fprnTx1ToAs5vLEgfgEDByAR3Jxjk54GaZ6nsuamfDXJjnWJjkjes1tMSKKKK6UUi6U+SYk+WcZG1DuPJb4AHbjb870z2NME5G47RtGeBndj4Z9fpp+v+lhFZx3PnId5Po/IONoGV4PsyZzjsMZqPVV7FOLLkyZ8V7TEzppOukTHXTVvyxatYraP7FO3SP8AjrX9/H/ctNNO3SP+Otf38f8ActWGXyW9paqeaPd6QrJrFRPxWu3i0i6eJ2R1RcMpKsPbQcEcjgmvJvQJZiiqe6Q8O576yguW1W/RpU3FRIxA5PAy2fSrD6c0f73WxSa6kmCsXaWdhkA44LE4AH/egfDGD6du3/70ramy76otYUR5bmBEk5RmlQBx71Jb2vqzSuDUI5IxJG6PGRkOrKyEe/cDjHxoFBrNQCy8VYZNTltMwJDFHuFwZl2u3sYA7KPnn1J4qcJeIUDhlKEbg4IK49+c4x8aDoyA9xmtgKarHqy0nk8uG5gkf9BJY2Y+vADZP1Utu9SihAMsiRhjtBdlUEnsBuIyfhQUv409A319qCy2lu0sYgRSwZB7QaQke0wPZh/GrosodsaZGGCAH3jgZFc01qBpjAJozMBuMYdS4HvK5yByO4rm/UNsIjKbiERBtpk81NgPuLbsA8jjNA41q6A9xmkem65BcqWt5opgvcxur4z2BwePrrq+pRrIIi6CQjcELLvK8+0Fzkjg849KDuBisFRnPu7VGOpbxL6xuFsb2KJgApnWRdsZBViGdT7OQCO+Rml/Sdu0NlAss4uWWMZmDbg/c7g35wxxk98ZoHvFYxTRbdX2cknlx3Vu0hOAgmjLE+4ANyfopznuVRSzsFVRkliAAPeSeAKDrRTXpvU9rcsUt7mCZhyVjkRzj34Bzj406UBWrqD35pLqOrw2y77iWOJf0pHVB9GWIrnpfUFvdAm2nimx38uRHx9O0nH10C5UA4HFDLnvXCbUo0dY3kRXf5iFlDNjk7VJy3b0pHH1VaNL5K3MBlzjyxLGXz+jt3Zz8O9A6KuO1BrG6mmfq2zWTymurdZc42GWMPn3Y3ZB+HegdFnUkgMCR3AIyPp91dKqLw2/9Qav/vH/AKlW6KDFGKq7wO1SWcX3nSSSbLnC72Zto9rgZPAqwn6htgjSGeEIjbXfzE2q36LHOFPwPNA4YopDpmuQXQLW00UwHcxur4+nBOPrrvc3yRIXlZUVRlmchVA95JIAoOsjhRliAB6k4H8awjhhlSCD2IOQfrqv/EvqG2u9HvRbTwzFUXcI5Ecj8ZH3CkkD406eHN4kWjWbysqIIFyzEKo5wMk4AySP40EsEYByBye5ratILhZFDoQysMqykEEHsQRwR8a5WupxSsyxSI7IcOFZWKn3MAcqePWg7JGB2GPorY016j1TaWzbLi5gif8ARklRG+nBIOPj2pL1L1fDZ2j3G+N8Rs8a+Yq+bgZwp53enIBoH+tSgznHPvqN9G9bxX9vC7PCk0qk+SsilxgtxtzuOAue1O8mvW6iRmniCxHEjGRAEOcYY59g54wcUC+sYpDFr1u5RVmiLSKHjAkTLqckMozlgcHkUrmnVFLOQqqMliQAAOSSTwBQdMUVxtLxJkDxOsinsyMGU4ODyCQeRiu1AUUUUEH8X/ycf3qf5mqQq7/F/wDJx/ep/mapCr/w70vyqNs9QVtHIVIKkgg5BHBB9/w7VrRVhMaxo4znodotzOkU0jKp4BxuwBliDkjaMbuecVv1BpSRXLRQsXBORwAPaOVCncdwwR7XGaaaK452fJGfiVv8umm79Ne7bvxu6ac+5z1Tpye2VGlQqGAOTjgn80/EY/qKcR0/B8g+Uea2/OduwbsfMxjf83efn9semabNV16W5CiUgiPOzAxtBAG0e8eyPjTfmueuDa8uOvFvFbROs7sdY7c/9pzbHW07saw3a4YjBY4wBjJxgdhj4Z4+k1zooqzrWK9GjXUU7dI/461/fx/3LTTTt0j/AI61/fx/3LUcvkt7SlTzR7vSFQ7xh/I13/uL/wBSOpjUQ8XYy2j3YUEkovAGT/pEryb0CD9EWWunT7c2k1osBjHlh1ywXJ7+yealfUkd0ug3Y1Bo3uPJk3GMYTGTtwMD83HpUX6L8XILKwt7eW3uy8UYVisWVzk9ske+pDrPVqarot+8EcybY2TbIu1idobgDORg0DF4V+HFrd6dHcXyG4eVSq72YiONWKqqAEbexP11r4XW3yXVNT0zJa2UFlViTgZVf6pJg+/aKl/g/GV0a1DAg7W4IwfnvUb6OgYdT6mxVgpj4JBweYex7UDBoXRVnJ1Hd2r26GCOLckftbQcRc98/nH+NLvFnUYYLix0x2a3sQoknCbjmMMypHxk4/Ft7+WB/NrGsasNG6jmurqOTyLiHCOq7udqZx6HDIQRnPIPrTl19aTPNYa1YQvOIkHmRYO8xNuYHaMntK4PfGVOCAaCJ9a6loT2h+9v4m6iKtC0ccqNkEcFiPdk5POQOad/E7Vnuen7C4fHmtJG5P8AtbHycfEjNP8AF45ae4G2G5MhHEYhBYn9HOcGuPjsGl0uAojczo23acjKMeRjgjNBIOifDu3sUWchnu3QmaZmYlmfDPxnAGfhniq28FeiotQjlkvcywwylYoST5YdgC7lR3ONgH11e6j2B/u/9q8/eEnXP3rhnNxDK1q83+mjXdslCjKsPcylcH/ZOM84B6620JNB1CyvNPBijmk8qaIE7SMjcAM9ipPHoVBFZ8VtMa612xt0kMXnweW7rw2wvL5gH0puGO3Nb3+oP1Nf2q28Mi2Nq/mSyyLt3HKkqPjhdoAOfaJOABTl1lbseptMYKSoj5IBx3nPfsO9Au6z6SttO0O9jtI9isgLZZmLEMgySTTbf2dxL0pCtoGL/J4yyp85owfbAA5PHJA7gHv2Mt8Voy2kXYUEkxjAHJPtpTXoXUi6boVlNNFK6iONWEa7mUHOWI9AMevwoI/4efeK6W2RIo47uLY22TcsplTB3Bs4l9oZxz9FJvFHX4JdXgtL+R47KBBLKqhj5rkFlB28kY2jPp7XvzTd1jqdvrdzajR4JPlQlDSTiMxbV45dh7jzuPbHHfFSXr6wn07VItWgha4iMflXKKMsByN2McDbtwe2U5+dQQ7rrWdI8qObR/xF3DIrIY45E3D1zkY44OfdketX5o94ZreGUjBkiRyPcWUMR/WoBB42WEhVYobmR2wAiw88/QfSrKFBBfEI6TG0U2rBWdVZYkO9iwJBOIx35/OPFVr9+bSPWdOl0mCW2WaRYpQ0ZjSRXdU9kZ54c59MhT6U+dX3I0/qFb2/ieS1aILC4XeI2CAcA8bg+847/jM0j6t6nOpajpc8MEy2sN0gWZ0K+YxkiZiF77VCDn1yaBf4x2jTarpcSO0ZlzHvU4ZQ7qjEH37WalXiT4WWNvpcstrD5UtuodXDNlgGXcGyTu4JOe+QPorr4lQMdc0chSQJBkgEgfjE7n0qW+JsZbSbwKCSYTgDk9x6UEN6m61ni6Zt51c+fcJHEZM+1yG3sD+kQhGfTdmnXpjwc09bJFuYRNLJGGkkYtu3MMnaQRtAzxj3c5prn6Sk1Dpe2hiB86ONZEU8FipbKc9iVLY+OKNA8ao4oEgura5F5EojMSxkmRlAAwCcqTjsR/Ggb/BnTvk2sanCWL+UNm48kgSYBPxxV11TfhFBcDV9Re7jMcsih2X0Bdg+0HscBgPqq5KCo/AHtqH/ABQ/+VMXhj0XDqF7fm6zJDb3LbISxCF3ZxvIHchUx9dSHwGgZRf7lK5ucjIIz8731v4KQMtxqu5SuboEZBGRum5Ge9A16hosejdQ2PyHMcV2NkkQJ28koe/5uSjAehU/RSjq2I6xr8enSMwtbaMSyoDjeSqv/wDZGvvA3YxmlXiTAx13SCFJAcZIBIH4xe59KT9d2k+lasmrwxNNA6CO5VeSoChCe3A2qhB7bkIOM0GfFbw0soNNlntIhbyQheULAOpZVZWGee+QfeK01n/0cv7iH/rxVw648Rhq1hNb6bBPICm+eR02rGiEORnJy7FQAPifpD5a9Pve9Lpbxj8Y1su1e2WRxIF5xgkx4oJT4dfkqx/4aP8AtFQXwcH/AJhrGP1//wA5aS9GeLqWtlFZy2ty13AvkrEkZy5XhB71OMAgj0Nd/BS3miutUNyhWTzAXABI3bpCwU/ncnHFBG+lHsLe6uoeoYf/ABTzEiWcMyFT7iPmgnnf2II5GKsDr3pOy+80hjhQrbWzNbMCTsyM7gQfazwc85qPdW+J2nX9pLDLaztcFWSON4fxiSHIUhhnbhsHjn4U89P9MXS9NPayqfPeCXZGfnLuLMkffg8jg9t2PSg6eEfR1oLGzuxAguPLJ83ndkl0PrjlSR2qF9J9Ix6nrOpJcljbw3LyGIMVDuXdULEc4Ub/AOPuzmTeDnXcRgt9NkSVLmMOpBTC4Us/fOVOOMEdwa08Krdl1fWCykAzcEggH8ZJ245oOfjF06LOCyvbNdv3vdEA5OI8jZknkgOAvP6dK/F3qjzdKgjtuW1Fo1jA7lDtc/xJRfrNWHrukJd20sEnzZUKH4ZGAfpBwfqqjfCjS5rvUIo7n2o9JV1X1HmNI23+BJI/drQXb0xoq2VpDbp2ijC/Sfzm+tiT9dOlYWs0BRRRQItT0mK6Ty7hBImQdp7ZHY00fg80/wDZY/6/bUjrFSpktHKJmEZpWesI9+DzT/2WP+v20fg80/8AZY/6/bUhzRmp8XJ90/tjhU7Qj34PNP8A2WP+v20fg80/9lj/AK/bUhzRmnFyfdP7OFTtCPfg80/9lj/r9tH4PNP/AGWP+v21Ic0Zpxcn3T+zhU7Qj34PNP8A2WP+v20fg80/9lj/AK/bUhzRmnFyfdP7OFTtCPfg80/9lj/r9tb23QtlG6vHbRqykMpGcgjkHv76fs1kVicl5/yk4dI+kCs1is1rTYxWcUUUBRRRQasua2oooNQnwraiig1ccH6KrzwW6XubC1nS8iMTPOXUFkbKlEGfZYjuDVi0UGAMVmiigKKKKDVUx2rJrNFBqEx2raiigwy570AVmigKKKKArXb61tRQYFZoooCiiigKKKKDULjtWazRQa7ec1ms0UGuznNbUUUGoWs1mighfiLq2oRpHDpluZJJ9ymbPEOMcn0B5OGY4yOxPFK/DrooaVaCItvldt80n6Tn0HrtA4GfifWpMK2FBmiiigKKKKD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53975" y="-304800"/>
            <a:ext cx="3857625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AutoShape 4" descr="data:image/jpeg;base64,/9j/4AAQSkZJRgABAQAAAQABAAD/2wCEAAkGBhQQERUUEBQVFBUVFh4YFhcYGBcYGBkbHB0YGBoYHhscGyYeFxwkGxQYHzAgIycpLCwtGB4xNTAqNScsLCkBCQoKDgwOGg8PGi4lHyQvLy0pMjU1LzQ1KSouNSwqKSoyNSkpLSosNTUwNS4tKS0sLCwsNTEsLTApLyw0NSwsNP/AABEIAEsBwgMBIgACEQEDEQH/xAAcAAABBAMBAAAAAAAAAAAAAAAABAUGBwECAwj/xABJEAACAQMDAgMDBQ4CCAcBAAABAgMABBEFEiEGMQcTQSJRYRQycYHRCBUXIzVCUlNUc5GTobI0sTNDYnJ0krPBJCU2gsLD8Cb/xAAaAQEAAgMBAAAAAAAAAAAAAAAAAgUBAwQG/8QALREBAAIBAQYEBgIDAAAAAAAAAAECAxEEEhMhMVEFMjNxFCJBUoGRFWFCsdH/2gAMAwEAAhEDEQA/ALf1rW4rOLzbhiqZC5ALcntwKYfwraf+tb+W/wBlJ/F/8nH96n+dUhVnsux0zU3rS4c+0Wx20he/4V9P/Wt/Lf7KPwr6f+tb+W/2VRFFdX8bj7y5/jcnaF7/AIV9P/Wt/Lf7KPwr6f8ArW/lv9lURW6Qlm2gEsTjb6592KxPh+GOc2ln4zJ2hen4V9P/AFrfy3+yj8K+n/rW/lv9lUxqWgzW6q0sbKrAHJBABOfZOezcdqQbfX0rXi2PZstd7HfWP60ZtteWs6TEL2/Cvp/61v5b/ZR+FfT/ANa38t/sqiKK2/xuLvKPxuTtC9/wr6f+tb+W/wBldbPxKsZpEjjkYu7BVGxxkngDOOOaoOnbpH/HWv7+P+4VG/h+OtZnWUq7XeZiNIekBWawKiPi1evDpFzJE7RuoTayEqwzIg4I5HBNUi0S+jNeZOktL1rVImltbyXaj7G33MinOA3bPuYVa3hloGoWPyltVn8xSqlC05kChd5c+1wowRz8KCxaKb9P6htrhitvcQzMBkiORHIHbJCsSBk1rL1JapL5LXECykhfLMsYfJxhdpbdk5GBj1oHKim+86htoXEc08MbsAQjyIjEE4GFZgTk5Hb0rMWv27Tm3WaNplBLRB1LgDGcqDkdx399Avopt1bqW2tP8TPFDkZAd1UkfAE5P1Cuuna1Bcrvt5Y5V7ZjdXAPfBweD8DQLaKb7vqC3icRyzwxyNjCPIiucnAwpYE5IxSa76xsoZPKluoEkzgo0iAg+48+yfgcUDzRWocEZHamzVOqrS1bbc3MMTHB2vIqtg9jtJzjjvigdaKT2d/HMgeF1kRuzIwZT9BBwaQ6n1XaWp23FzDE36LyKG/5c5/pQO1FItM1qC5UtbyxyqOCUdWA+BweD8DWk/UFvHKIXnhWUkARtIgcluFAUtuJOeOOaBwopnl6ws1l8lrqASZxsMqBs+7vwfh3p33UGaxmmHrfq6PTLR55Ru/NRM43ufmrn0HBJPoAe/aqMsLzXOoZHaGV44lODtcwwpnnZx7TnGDzuPbPfkPSVFVJ0B0Fq1lfI13dNJbhW3BZndWJBCqUftyc5A/NFWXqevW9ooNzNFCD28x1TOO+MnLfVQOFFN+l9Q290CbaeKbHfy3ViPpAOR29azqGv29uQLieGIsMqJJEQkdsjcwzQL6KaL3q6zgkEc11BG5/NaRAeeRkE8ZHvrrqnUdtagG5niiDfN3uq7voyee/pQOVFcLO/jmQSQusiN810IZT6cEcHkEUjh6ntX3hLmBjGCzhZYztA4JbDeyAfU0DnRTXpnVNrdMUt7iGVl7qjqzfTgHOPj2rROr7NpvJF1AZc42CVN2e2MZ7/DvQO2azmoV4taW11prxpcR2+XUkyyCONwM5jLHgZ7/+0Vr4RaW1rpyxvcR3JEjEGKQSIgO38WGBwcEE4970E3opkuet7GN/Lku7dXBwVMqZBHcHn2T8DinWO8RkDqylCMhgQVI9+c4I+NB2rGaY065sGfYt5bFs4AEqcn3A5wT8Kgvjf08158m2XdvCE3Hy55lhDZ24kXJw23t8M/GgteimzpuIx2lujSicrCgMoO4SEKAXBzyD3zSa463sI38t7y2VwcFTLGMEdwecA/TQPlFc45wwDKQQRkEcgg9iD6ikFv1NaybvLuYH2Dc+2WNtqjgs2G9kD3mgc6KatL6qtLpiltcQysMkqjqxwO5wDkjnv2p1oCiiigg/i/8Ak4/vU/zNUhV3+L/5OP71P8zVIVf+Hej+VRtnqCsVmlWl3YilR2AKhhuBVWBX1GG4ORxz24ruyWmtJmI1nt3ctdNdJKdDuEguFa4QMqnLKRlhgblwMjBzjvx76x1BexzTs8CBEbkAAg5PtNu5OTuLcjA91d+p9dF5IHVBGNvK4X53IJ3AAvwB3+j0pmrg2fDOW8bVlia33dJrrrH/ABtvfd+SvTuc9Y6hluwgmx+LzswCMA7fZ78gbe55+NOI1y3+Q+T5Mfn/ADt2z2c/N/Szv2EnONvNRuipX8Ow2pWkcorO9GnLn+OrFc14mZn6tjGQoYg4JIB9CRjOP+YVrUi1DqdZLRIBGodcZk2Rjdn5+AB7HZeRycfGo7W3Zc2XLWZy03ZiZiOf0jpKN61iflnUU7dI/wCOtf38f9y0007dI/461/fx/wBy1vy+S3tLFPNHu9IVCvGb8i3f0J/1Eqa1DPGNC2jXQAJOE4HP+sSvJvQKN6ATWjDJ96N/leZ7e0xY37V/T5+birV6ZTVBp2o/fjfu8lvK3GPt5Uu7Gz47e9VZ0L4jXekQvFDbLIJH3kusuQdoXHskDHs1aHQHiBca01zbXUCQobdsFRIMliIyDuJyMMT9VBDPucf8dcf8P/8AYlJOqj//AFif8bbf5w0y9M65c9O37+ZBl9pjeN8ruGQQytjtlQQQCCK77rqXXLa5vIWiea6glK7W9lDIm0c8j2V9eaB6+6FcpqkDKcMLVCCO4Ilmwf6CpH0v0G+iwS6rJN5s3yR3MWzjc4DDL7sn2sZOPf7uY/8AdC2ztqUJVWI+SryAT/rZ/h8au3UNHF3p7W7HAmt9mfduTAP1HBxQUF4Z9H/f68uJb+SRlQBnIPtu7k4G781RtPA9wAxSa8D9N63tt3Zo1ZCc4zJC+0lG4AJxkZx3ANdumdbuul7yVLq3ZkkG1hkqr7TlZI3wQ2Mn/m5wa66Podz1JqpupIjHbl1Mjc7FjTAEasfnsVXHA9ckCg7fdAOV1WMqSCLeMgjggh5eR7u3f4Ut6r8FUttLN2s8jzogllDbdjA43beNwI3ZySc4PvpB90IP/NE9/wAmT++Ws9UeLN3c2X3ve28uVgscre3vYDBAEe0bC2F9WyCcd6B58NfEGWDRL/cdzWYXyCeceblUXnuquM49xx6VCelJtNmM0utS3DyOfZ2BicnkyM3qc9h249eMWb0J4WSDRruG4HlTXoBCtnKCPmLcPQ78kj3EeuarjRr46LLJDqemxz5OQJV2sMcEo5Vg6nj4fEZoHzwP1zyNVe2hkZrecPtB4yUyyPj0bapB+n4Uo6xh0GC9uGna5uZXlZmSAoscbE5ZdxxuOc55P1VKPC/qC3v7mUwaZFZmOIlJkG47idpG8RqBwc478HvVXdOag2h6k5vrTzpEBXY/BDE8SKWUhs44b1DUCnwu1fyNaiFqZBDNIY9rkbjG2cB9vBYHB49RSzxxBXWiyEhjHEQRwVOMAgjkY2g5rlok08vUMM9zA8Ty3SOUKsNof5o5HuZe+KWeONs51gFVYjyouQCffQc/E7wpTSbWCaOZ5GZ/Ll3BQNxBO5cAEDgjBz3q4vCHUXn0i2eVizAMmTySEd0XP/tUVHvuhYS2nRbQSflI7An816evBRCNGtwQQd0vBGD/AKWSgiP3SUpENmPzTJIT9IC4/oTUx8GYkGj23l45Dlj/ALW9t39ePqrv4m9E/fWyMSELKjeZCT23AEbT7gwJGfTg+lUjoHV+pdOO0EsJEbNnypVbbnsWjccc47gkHFB6WvrkRRvI3ZELH6FBP/avNPRmkP1HqsjXsj7dpkk2nkLkBIlznauWH1A+pzVhdE+LE2sXZtZLZY4HicMV8xyDj1bhVBG4cjuQM++A2K3XS2ol5YTJEQ0e7lUlQ4IKvghXG0HB7cj1zQceudFbp3VI2sZHA2LLGScnG5laNsAblyh+kEZz3p/+6AuRKNOmXI8yBn79gfKYf3d6Z76O76p1FZI4THEAse7kpFGCWJZ8AM5Lsdo5OQPTNSD7oaw2/IEiViqRSKMAnAXygOw9woGDq7wwFrpMN+0zvPKUaVW27fxoJGON2RxkknPJ4rp0f4b/AH102e7muJPMhDR26kgqBEgYBs5IX2sALjGCec1OvFKEnpyABSTtt+AOfm+6tvBiJl0OcMCD5k3BBB/0aUEe+5u1JvNuoCfY2LKB6BshSR7sgjP+6PdUK6a6b++OsPamRo0kllMhXuVVmfGDweVHfIHfnFS77nOBlvbjcrD/AMOO4I/PX4Ui8Kbdh1CxKsBuuOSCB+dQRnrLpttJ1Nre3mcDC+XJna+2VcEErjn2mU4xke7OKdvFLwzTR1tmhleTzcq+7A9tdpyu0DC89jkj30t8abZ21sEKxGyHkAkfxqV/dHQM0NntUn8ZJ2BPovuoOfiBfvcdLW0sh3O/klmPckBhk/E4pL0M846WuzabvN8yTG35238V5m3HOfL34xz7q6dWQMek7RQCT+K4wc939K7+G+sy6f07NPHEZJI52KxlX5yYgSQvIABLE/CgrToePSnDpqjTxuxHlyxn2FGMcgAnOeeQRgfxtHxbtmg0K2isGZ7Zdiu687ogvsMxXgqzEEnsSR7xVc9adVW2q7PkuneRdM+XaNt2/IxtCKg3EnBzjPHrmrIXWbnQNEs0mtvPZ2cTRtu2pGxdwjMAQp9sDBBHzhg4oIH0Hp+i3KRR3kk8F1v5ZmAhc7shc4IUEYHtY9eakP3SXE1nj9XJ/clQnqCSPVrpBpVg0DMMOkZ3BiT87AAWNR6ngevFS/x30yRF06M7pGS3ZXYAnJHlgn+lAv8AELqeW10HTYIGKG4gQOwODsWNMqCO2Swz8Bj1pL0p4KQ3Wk/KZJHFxLG0kWCNigZ2AjHtZxknPGcDty89YdDS6hoWntbrumtoEby/V1MahgPewIBA9cEd8VEtE8X7ix09rBrbMyBo43YlSgbPDRlcllyccjPHHHIOv3PPU0nny2TsTEYzJGpPzGUgMB7twbJ+Iz3NQfozps6lqRtfMaOORnMpXuUQl8YPBOQuM5APPpVmeA/QU9s8l5cxtFvj8uJGBDEEgs5U8qPZUDIyefTGYr4NWrDXMsrAYm5IIHY0DR1l082harGttKx27JomONwBJGGxgHlGHYZB7V6mibKg+8A1558fbZm1aIqrEfJ4+wJ/1ktehbf5i/7o/wAqDpRRRQQfxf8Aycf3qf5mqQq7/F/8nH96n+ZqkKv/AA70fyqNs9QVIekhafjPlnHG1W3Hu/s424Pb5270xUepRp9p50ix7gm8hQWBIyeAOATyeO1bdtxRlwWra01jrrHWNObRimYvGkaudyRvbaNq54Gd2Pr9fprnTx1ToAs5vLEgfgEDByAR3Jxjk54GaZ6nsuamfDXJjnWJjkjes1tMSKKKK6UUi6U+SYk+WcZG1DuPJb4AHbjb870z2NME5G47RtGeBndj4Z9fpp+v+lhFZx3PnId5Po/IONoGV4PsyZzjsMZqPVV7FOLLkyZ8V7TEzppOukTHXTVvyxatYraP7FO3SP8AjrX9/H/ctNNO3SP+Otf38f8ActWGXyW9paqeaPd6QrJrFRPxWu3i0i6eJ2R1RcMpKsPbQcEcjgmvJvQJZiiqe6Q8O576yguW1W/RpU3FRIxA5PAy2fSrD6c0f73WxSa6kmCsXaWdhkA44LE4AH/egfDGD6du3/70ramy76otYUR5bmBEk5RmlQBx71Jb2vqzSuDUI5IxJG6PGRkOrKyEe/cDjHxoFBrNQCy8VYZNTltMwJDFHuFwZl2u3sYA7KPnn1J4qcJeIUDhlKEbg4IK49+c4x8aDoyA9xmtgKarHqy0nk8uG5gkf9BJY2Y+vADZP1Utu9SihAMsiRhjtBdlUEnsBuIyfhQUv409A319qCy2lu0sYgRSwZB7QaQke0wPZh/GrosodsaZGGCAH3jgZFc01qBpjAJozMBuMYdS4HvK5yByO4rm/UNsIjKbiERBtpk81NgPuLbsA8jjNA41q6A9xmkem65BcqWt5opgvcxur4z2BwePrrq+pRrIIi6CQjcELLvK8+0Fzkjg849KDuBisFRnPu7VGOpbxL6xuFsb2KJgApnWRdsZBViGdT7OQCO+Rml/Sdu0NlAss4uWWMZmDbg/c7g35wxxk98ZoHvFYxTRbdX2cknlx3Vu0hOAgmjLE+4ANyfopznuVRSzsFVRkliAAPeSeAKDrRTXpvU9rcsUt7mCZhyVjkRzj34Bzj406UBWrqD35pLqOrw2y77iWOJf0pHVB9GWIrnpfUFvdAm2nimx38uRHx9O0nH10C5UA4HFDLnvXCbUo0dY3kRXf5iFlDNjk7VJy3b0pHH1VaNL5K3MBlzjyxLGXz+jt3Zz8O9A6KuO1BrG6mmfq2zWTymurdZc42GWMPn3Y3ZB+HegdFnUkgMCR3AIyPp91dKqLw2/9Qav/vH/AKlW6KDFGKq7wO1SWcX3nSSSbLnC72Zto9rgZPAqwn6htgjSGeEIjbXfzE2q36LHOFPwPNA4YopDpmuQXQLW00UwHcxur4+nBOPrrvc3yRIXlZUVRlmchVA95JIAoOsjhRliAB6k4H8awjhhlSCD2IOQfrqv/EvqG2u9HvRbTwzFUXcI5Ecj8ZH3CkkD406eHN4kWjWbysqIIFyzEKo5wMk4AySP40EsEYByBye5ratILhZFDoQysMqykEEHsQRwR8a5WupxSsyxSI7IcOFZWKn3MAcqePWg7JGB2GPorY016j1TaWzbLi5gif8ARklRG+nBIOPj2pL1L1fDZ2j3G+N8Rs8a+Yq+bgZwp53enIBoH+tSgznHPvqN9G9bxX9vC7PCk0qk+SsilxgtxtzuOAue1O8mvW6iRmniCxHEjGRAEOcYY59g54wcUC+sYpDFr1u5RVmiLSKHjAkTLqckMozlgcHkUrmnVFLOQqqMliQAAOSSTwBQdMUVxtLxJkDxOsinsyMGU4ODyCQeRiu1AUUUUEH8X/ycf3qf5mqQq7/F/wDJx/ep/mapCr/w70vyqNs9QVtHIVIKkgg5BHBB9/w7VrRVhMaxo4znodotzOkU0jKp4BxuwBliDkjaMbuecVv1BpSRXLRQsXBORwAPaOVCncdwwR7XGaaaK452fJGfiVv8umm79Ne7bvxu6ac+5z1Tpye2VGlQqGAOTjgn80/EY/qKcR0/B8g+Uea2/OduwbsfMxjf83efn9semabNV16W5CiUgiPOzAxtBAG0e8eyPjTfmueuDa8uOvFvFbROs7sdY7c/9pzbHW07saw3a4YjBY4wBjJxgdhj4Z4+k1zooqzrWK9GjXUU7dI/461/fx/3LTTTt0j/AI61/fx/3LUcvkt7SlTzR7vSFQ7xh/I13/uL/wBSOpjUQ8XYy2j3YUEkovAGT/pEryb0CD9EWWunT7c2k1osBjHlh1ywXJ7+yealfUkd0ug3Y1Bo3uPJk3GMYTGTtwMD83HpUX6L8XILKwt7eW3uy8UYVisWVzk9ske+pDrPVqarot+8EcybY2TbIu1idobgDORg0DF4V+HFrd6dHcXyG4eVSq72YiONWKqqAEbexP11r4XW3yXVNT0zJa2UFlViTgZVf6pJg+/aKl/g/GV0a1DAg7W4IwfnvUb6OgYdT6mxVgpj4JBweYex7UDBoXRVnJ1Hd2r26GCOLckftbQcRc98/nH+NLvFnUYYLix0x2a3sQoknCbjmMMypHxk4/Ft7+WB/NrGsasNG6jmurqOTyLiHCOq7udqZx6HDIQRnPIPrTl19aTPNYa1YQvOIkHmRYO8xNuYHaMntK4PfGVOCAaCJ9a6loT2h+9v4m6iKtC0ccqNkEcFiPdk5POQOad/E7Vnuen7C4fHmtJG5P8AtbHycfEjNP8AF45ae4G2G5MhHEYhBYn9HOcGuPjsGl0uAojczo23acjKMeRjgjNBIOifDu3sUWchnu3QmaZmYlmfDPxnAGfhniq28FeiotQjlkvcywwylYoST5YdgC7lR3ONgH11e6j2B/u/9q8/eEnXP3rhnNxDK1q83+mjXdslCjKsPcylcH/ZOM84B6620JNB1CyvNPBijmk8qaIE7SMjcAM9ipPHoVBFZ8VtMa612xt0kMXnweW7rw2wvL5gH0puGO3Nb3+oP1Nf2q28Mi2Nq/mSyyLt3HKkqPjhdoAOfaJOABTl1lbseptMYKSoj5IBx3nPfsO9Au6z6SttO0O9jtI9isgLZZmLEMgySTTbf2dxL0pCtoGL/J4yyp85owfbAA5PHJA7gHv2Mt8Voy2kXYUEkxjAHJPtpTXoXUi6boVlNNFK6iONWEa7mUHOWI9AMevwoI/4efeK6W2RIo47uLY22TcsplTB3Bs4l9oZxz9FJvFHX4JdXgtL+R47KBBLKqhj5rkFlB28kY2jPp7XvzTd1jqdvrdzajR4JPlQlDSTiMxbV45dh7jzuPbHHfFSXr6wn07VItWgha4iMflXKKMsByN2McDbtwe2U5+dQQ7rrWdI8qObR/xF3DIrIY45E3D1zkY44OfdketX5o94ZreGUjBkiRyPcWUMR/WoBB42WEhVYobmR2wAiw88/QfSrKFBBfEI6TG0U2rBWdVZYkO9iwJBOIx35/OPFVr9+bSPWdOl0mCW2WaRYpQ0ZjSRXdU9kZ54c59MhT6U+dX3I0/qFb2/ieS1aILC4XeI2CAcA8bg+847/jM0j6t6nOpajpc8MEy2sN0gWZ0K+YxkiZiF77VCDn1yaBf4x2jTarpcSO0ZlzHvU4ZQ7qjEH37WalXiT4WWNvpcstrD5UtuodXDNlgGXcGyTu4JOe+QPorr4lQMdc0chSQJBkgEgfjE7n0qW+JsZbSbwKCSYTgDk9x6UEN6m61ni6Zt51c+fcJHEZM+1yG3sD+kQhGfTdmnXpjwc09bJFuYRNLJGGkkYtu3MMnaQRtAzxj3c5prn6Sk1Dpe2hiB86ONZEU8FipbKc9iVLY+OKNA8ao4oEgura5F5EojMSxkmRlAAwCcqTjsR/Ggb/BnTvk2sanCWL+UNm48kgSYBPxxV11TfhFBcDV9Re7jMcsih2X0Bdg+0HscBgPqq5KCo/AHtqH/ABQ/+VMXhj0XDqF7fm6zJDb3LbISxCF3ZxvIHchUx9dSHwGgZRf7lK5ucjIIz8731v4KQMtxqu5SuboEZBGRum5Ge9A16hosejdQ2PyHMcV2NkkQJ28koe/5uSjAehU/RSjq2I6xr8enSMwtbaMSyoDjeSqv/wDZGvvA3YxmlXiTAx13SCFJAcZIBIH4xe59KT9d2k+lasmrwxNNA6CO5VeSoChCe3A2qhB7bkIOM0GfFbw0soNNlntIhbyQheULAOpZVZWGee+QfeK01n/0cv7iH/rxVw648Rhq1hNb6bBPICm+eR02rGiEORnJy7FQAPifpD5a9Pve9Lpbxj8Y1su1e2WRxIF5xgkx4oJT4dfkqx/4aP8AtFQXwcH/AJhrGP1//wA5aS9GeLqWtlFZy2ty13AvkrEkZy5XhB71OMAgj0Nd/BS3miutUNyhWTzAXABI3bpCwU/ncnHFBG+lHsLe6uoeoYf/ABTzEiWcMyFT7iPmgnnf2II5GKsDr3pOy+80hjhQrbWzNbMCTsyM7gQfazwc85qPdW+J2nX9pLDLaztcFWSON4fxiSHIUhhnbhsHjn4U89P9MXS9NPayqfPeCXZGfnLuLMkffg8jg9t2PSg6eEfR1oLGzuxAguPLJ83ndkl0PrjlSR2qF9J9Ix6nrOpJcljbw3LyGIMVDuXdULEc4Ub/AOPuzmTeDnXcRgt9NkSVLmMOpBTC4Us/fOVOOMEdwa08Krdl1fWCykAzcEggH8ZJ245oOfjF06LOCyvbNdv3vdEA5OI8jZknkgOAvP6dK/F3qjzdKgjtuW1Fo1jA7lDtc/xJRfrNWHrukJd20sEnzZUKH4ZGAfpBwfqqjfCjS5rvUIo7n2o9JV1X1HmNI23+BJI/drQXb0xoq2VpDbp2ijC/Sfzm+tiT9dOlYWs0BRRRQItT0mK6Ty7hBImQdp7ZHY00fg80/wDZY/6/bUjrFSpktHKJmEZpWesI9+DzT/2WP+v20fg80/8AZY/6/bUhzRmp8XJ90/tjhU7Qj34PNP8A2WP+v20fg80/9lj/AK/bUhzRmnFyfdP7OFTtCPfg80/9lj/r9tH4PNP/AGWP+v21Ic0Zpxcn3T+zhU7Qj34PNP8A2WP+v20fg80/9lj/AK/bUhzRmnFyfdP7OFTtCPfg80/9lj/r9tb23QtlG6vHbRqykMpGcgjkHv76fs1kVicl5/yk4dI+kCs1is1rTYxWcUUUBRRRQasua2oooNQnwraiig1ccH6KrzwW6XubC1nS8iMTPOXUFkbKlEGfZYjuDVi0UGAMVmiigKKKKDVUx2rJrNFBqEx2raiigwy570AVmigKKKKArXb61tRQYFZoooCiiigKKKKDULjtWazRQa7ec1ms0UGuznNbUUUGoWs1mighfiLq2oRpHDpluZJJ9ymbPEOMcn0B5OGY4yOxPFK/DrooaVaCItvldt80n6Tn0HrtA4GfifWpMK2FBmiiigKKKKD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206375" y="-152400"/>
            <a:ext cx="8758113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 smtClean="0"/>
          </a:p>
          <a:p>
            <a:endParaRPr lang="en-GB" dirty="0"/>
          </a:p>
          <a:p>
            <a:r>
              <a:rPr lang="en-GB" sz="2400" dirty="0" smtClean="0"/>
              <a:t>Future Proofing Ireland’s FDI Competitive Advantage </a:t>
            </a:r>
            <a:endParaRPr lang="en-GB" sz="2400" dirty="0"/>
          </a:p>
        </p:txBody>
      </p:sp>
      <p:sp>
        <p:nvSpPr>
          <p:cNvPr id="11" name="Hexagon 10"/>
          <p:cNvSpPr/>
          <p:nvPr/>
        </p:nvSpPr>
        <p:spPr>
          <a:xfrm>
            <a:off x="1072895" y="3292789"/>
            <a:ext cx="1060704" cy="914400"/>
          </a:xfrm>
          <a:prstGeom prst="hex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Hexagon 11"/>
          <p:cNvSpPr/>
          <p:nvPr/>
        </p:nvSpPr>
        <p:spPr>
          <a:xfrm>
            <a:off x="196895" y="2781460"/>
            <a:ext cx="1060704" cy="914400"/>
          </a:xfrm>
          <a:prstGeom prst="hex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Hexagon 15"/>
          <p:cNvSpPr/>
          <p:nvPr/>
        </p:nvSpPr>
        <p:spPr>
          <a:xfrm>
            <a:off x="1095831" y="2325624"/>
            <a:ext cx="1060704" cy="914400"/>
          </a:xfrm>
          <a:prstGeom prst="hex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84" y="2999493"/>
            <a:ext cx="677561" cy="478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079" y="3559958"/>
            <a:ext cx="682243" cy="456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 descr="http://www.lowe.ie/wp-content/uploads/2013/10/id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079" y="2473709"/>
            <a:ext cx="718208" cy="56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Hexagon 23"/>
          <p:cNvSpPr/>
          <p:nvPr/>
        </p:nvSpPr>
        <p:spPr>
          <a:xfrm>
            <a:off x="1966290" y="2559194"/>
            <a:ext cx="1597598" cy="1404478"/>
          </a:xfrm>
          <a:prstGeom prst="hexag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000" dirty="0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681" y="2617086"/>
            <a:ext cx="386816" cy="67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246579" y="3301579"/>
            <a:ext cx="100860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 smtClean="0">
                <a:latin typeface="Arial Narrow" panose="020B0606020202030204" pitchFamily="34" charset="0"/>
              </a:rPr>
              <a:t>Department Jobs,</a:t>
            </a:r>
          </a:p>
          <a:p>
            <a:pPr algn="ctr"/>
            <a:r>
              <a:rPr lang="en-GB" sz="1000" dirty="0" smtClean="0">
                <a:latin typeface="Arial Narrow" panose="020B0606020202030204" pitchFamily="34" charset="0"/>
              </a:rPr>
              <a:t>Enterprise &amp; </a:t>
            </a:r>
          </a:p>
          <a:p>
            <a:pPr algn="ctr"/>
            <a:r>
              <a:rPr lang="en-GB" sz="1000" dirty="0" smtClean="0">
                <a:latin typeface="Arial Narrow" panose="020B0606020202030204" pitchFamily="34" charset="0"/>
              </a:rPr>
              <a:t>Innovation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95" y="944215"/>
            <a:ext cx="8437563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data:image/jpeg;base64,/9j/4AAQSkZJRgABAQAAAQABAAD/2wCEAAkGBxQSEhQUEhQUFRUUFRQUFBUVFBQUGBQVFBcYFxQVFhcYHCggGBolHBQUITEhJSkrLi4uFx8zODMsNygtLisBCgoKDg0OGxAQGiwkHyQsLCwsLCwsLCwsLCwsLCwsLCwsLCwsLCwsLCwsLCwsLCwsLCwsLCwsLCwsLCwsLCwsLP/AABEIAQMAwwMBEQACEQEDEQH/xAAbAAACAwEBAQAAAAAAAAAAAAACBgABAwUEB//EAE0QAAEDAQQFBggKBwgCAwAAAAEAAhEDBBIhMQUGE0FRYXGBkbHBByIycnOhssIUIyQzNEJSktHiFjVTY4KDoxUXJWJkovDx0uF0k8P/xAAaAQADAQEBAQAAAAAAAAAAAAAAAQIDBAUG/8QAOREAAgECAwQGCAYCAwEAAAAAAAECAxEEEjEFIUFxEzJRYaHBIjM0QoGRseEUFSNSYtHw8SREcoL/2gAMAwEAAhEDEQA/AGUL4w5wggDW6s2aESAkIAzqjJXEmRmrIJKACYMUNDjqGVkalFMAUCKcqEAUAVKYAvCtaEszKYgCmADu5VHUlmBWhmCUxFSmFwyOKllgFAApiO+1krickjZRbNWshZOTZoopBlK4yi1O4rAwmBnV3K4kSMyFRITafFJySKUTSFF22VayAlMVyIsMEoAjkxAOTQMyc/gtFEhyIxOQRKc1JMdjNwVCAcqjqS9DzlaGZAyUN2BJsMMhS5NlqKRHJXGZuaqTFYBUSMq8s6y0DLKAIkBRCpMVgH05Vp2RLjcgZCTk2NRSIpGUVS1EzNUSCmIkp2HcGo+FWXtJcjFxVohsApgHTyUyKiQqSgSmmADmcFpFkNGYpxmm59glDtLKQwCgASqEAUwKTuIZIXmnURICygCQgCkAQpgCmIohAGvwN9y/cN2Cb0YQuiOHq5ekyvL2iPIsySBsnnyG8qkr7gPb/Y1eJ2To52z1TK6vwWItfI/D+7jys5VVpDiCCDkQcDPAhZ2a3Mxep7P7Hr/sn9S3/CVv2seV9gJ0NX/ZP6k/wlf9jDK+wzrWGpTE1GOaCcJESsa1GpTSc1YpJrUuvYajBecxzRxIgY5JSoVYLNKLSKaPM1pJAAJJwAGJJ5IzUJXdkI9ztBWiL2ydEcWz92Z9S6vwde18j8PoGVnLdhgd2EHAhc/Mk2FhqFm0DHFmPjRhgYPrWqozcc6W7tCz1PM1pJAGJJAA4k5BQld2QjS2WGpSjaMcycpETET2hazpTp9ZWBpo8pCgQKYhkXmnSXKNRloasBRUgUmBCmAJQIolO9gHenZPk4p8ad085bB9a+whQ/4ypP8AbbwHwEMr5MzGLVGyA36hxIN1vJhJPrHrXtbJoxeao9VuXmXFGb9anX8GN2c5Y3iOMzE8kJPa8s91FZfEWYLXOytusrDO8Gn/ADAgkE80etb7Tpq0aq10JqLiedut1QkDZsxIGZULak27ZULpWdrWHSzrO1rmtDrziMZG6dy7sXiHQimle7LnLKK+ltMutDQHNDbpJEE44cq8XGYt14pNaE5m9Tva1/RW+czsK9PaPs65ouWh59TbK0MfWOcloPBoAJjnn1LHZdKKi6r10+AoriYU9b3bTFjRTnlvAcZmCeSFEdqyc96WXxFnJrzYmi5VAguNx3LhLTz4EdXBXtOklaotXuYTXE6OrFEPsQYcnbVp5i5wXTgYqWFUXxv9WOPVEqzUy2uxrs21WtPOHgFePCLjVUXqmvqZcRk8IOVHnqe6vS2npH4+RdTgJhXlGQKBDEXLgUe06GwSVRNzQKHqUi5SsO5RSGQpgCU0hB2Rt+oxv2nNB5px9S6MPSz1Ix7Wib7x7NUXru8gu6AQO9fYZ1my8dTQRtJ0rtWo3g4xzHEeohfIYmPR1px7347yWMGqQ+Kf559lq9vZHqZc/JAhQOS+f4GZ3tY9K0qtBrGOlwc0kXXDANIOJEbwvcxmKpVKKjB793BhOSasLlFsuHOO1eZF2aM0rjdrp5FPzz2L19rP0I8/I3mKNTLrXh8CGOOtZ+St85nYV9DtH2dc0XLQHVX6K/zn+yFOzvZ3zYR0Er8F4K0Mxy17+Zp+k91y97anq48/Jmk9D16omLIwncantuW2z92HV+/6sIaC3rLZblupn6tR9J457wDuwH+JceKp5cQn2tPxMqitM9vhDOFDnqe4tdpe78fIqrwE2V5VjK5UIsB3QuI1CSANS9SyJASUARzlSiDkZOKtENnT1ZpXrQ0/ZDneq77y79mQzYhPsTfl5jjqdWpa/l4buubPpIv/AIL0ZVv+el3W8/6Kv6Rz9aKUVp+01p6R4vcF521YZcRftS/r+hs6WqXzT/SH2Wrv2P6mX/ryQ0KULwEyLAGnjxWjl2EZe0OnmOcdqUOsuZYz66eRT889i93a/Ujz8ipChVy614fAzY462/RW+czsK+h2h7OuaLnoDqp9Ef51T2Qls/2d82ENBJDsMeC8NRujG45a/H4mn6T3XL3dpdSPPyZpV0B0Qf8AC3+itPa9Kj7E+UvMI+r+ZNL/ACihZbQM21KRdyXnNa8ffDepVW/Vp06i7V4uz8RS9JJnn8ImVDnqe4s9pe78fIKvASyvLMQUxHfBXDY2uWkM0UPUtFoAiAMqquJEgJVkjJqdS+cf5rR6yfdXs7Ih1pcl/ngaQPa7QU1tttDN+/F3humeGC6Xs+9bpc2+99Csu+559b6WFN3AlvWJHslc22YboT72vnv8hs01S+af559lqvY/qZf+vJAhScV8/wACTr6W0MKNNtQPJktERGYJ48i9PFYFUKampX0Bo47DiOcdq4YdZEjRrp5FPzz2L3Nr9SPPyLkKFXLrXh8DJjjrZ9Fb5zOwr6HaHs65o0noDqp9Ef5z/ZCWz/Z3zYQ0EZ2XR3LxImD0HTwgH4mn6X3HL3do9SPPyZpW0K0T+q3+itPvpUfY3yl5hH1fzM9Ra4qUalF31HBw5nY4czmk9KWz5ZoOD4ef3Ck7qxn4RMqHPU9xTtL3fj5BV4CWQvLMQUxHdXEahMkofeNJs2hZt9hpYqUgKQBnVWkSJGZKokbdBfFWNz+O0f1YD2QvfwX6WEc+b/z5Gsd0bizTrv3vf9534rw3VnpmfzZEbjTpI7WxB2ZDWO6RAd3r28V+tgVLjZP+/M14GeqFUXKjd4de6CAO5Z7Hksko8b38PsCOK/Qda/cuHOL31Y4z3Zrzns+vnyKPx4c/83k2O1rdUApMZOJcD0NBBPrC9TaskqUYcb/RDkKbPKHOO1eHDrIgaddD8XT889i9za3Ujz8i5Cg8yOteI1ZGWo462/RW+czsK+g2h7OuaNJ6Gepjw6hUZOIcZ5nNEH1HqU7NknSce/6ihoLzNXa5qbMsIxgv+rH2gd/NmuCGCrZ8rXx4EZHodnwg1xcpM+sXF8cgBHa71FehtGSyxj33Cs9yQeiP1VU9FaffTo+xvlLzHH1fzF7U617O1M+y8Gmf4sW/7g0dK5MHUyVV37jKk7SO34Q8qHPU9xdG0vd+Pka1eAkleWYgpiGFtPiuBy7DoUe00lQ95ZJSAidwBKZJnVOSuJMgGtlU3YlK51XaWeaIow0NgNkAzhHLvhdEsfUdHoUkla3earSxzyuNagz20dMvbSNGGlpDhiDMOmd/Ku6GNnCj0Nlbf4/EWY8lltbqbg5hgj18h5Fz06kqcs8HZgmdn9KqkeQyeMmOr/2vS/N6luqr/H6fcrMcW3Wx1V157pPqA4AbgvNrV5VZZpveSzy7SDPBEVxIcj2aW02+0NAeGANMi6CN0YySu3EYudZJSS3ClNs51PJcct6CJ1tJacfWpim5rQAQZEzgIXZXx0qsMjSLbujnWO2PovD6Zg5cQRvBG8LGjVlTlmg95O9HadrpUu4U6d6M5dH3f/a9BbUm92VX/wA4fcbqOws2y1PrPL3kucezcANwXJOcpyzSe8wbbZ0bLp2oyzmzwy6WvaSQ69FSZxmPrHcrWMlGn0Stbf4mkW1GxzGvLSCMCCCOQjELmTd7i0PfprTj7TdvhguTF2frRMyTwXTXxUq9s1t3YOUmzklY3IBhMVhiXmnWWgCIEVKAJKa7gBgFXeyJsmWoZRSAKlUhMzJVEgoA3sXzlPz2e0FrR9ZHmvqNDrpbSdOz3b7Sb0xdDT5MTMkcQvpsRiKdC2Za9hcpKJ5Ayz25jrohw33QHsJymMx6lhahjIu2q+aJ9GaFTRlIttVNjs21Q084dBXlUIuNeMXwZkusdnXZoD6cCPFd2hdO1l6UOT8jWYsleUSUGkmBmcBznJNJvchD5rFYW/BHtA8hjSDG5kT6gV9Jiqa/DtLgvoaTXonz0Dgvn3dmCSHnQFkFWwXCB4wqiYyN50HoML28JTVTC5e2/wBWbxV4iVYhFWmCMRUYCOW8JC8ikrVI37V9TFajN4QmgChAAxqe4vT2kur8fIurwEwryzIFMQwBy4LHRcuUhkQALnqlHtJcjMulXYlu4dNTIqAUqSikWAoprUTMlZJEAa2M/GU/PZ7QWlH1kea+oI7uvmVH+Z7q9nanufHyCrwMdRT8ZV81vao2X1pckKlqeR36w/njtWX/AHP/AKF757tePLpea7tCva3WhyfkaS1Fd7wM15cYtmbkkejQLTUtNFu6+HHmZ4+P3V24WmnViu/6byIycpJH0muwPa9h3tII5HAj8V9BJKScTq13HydwIwOYwPOM18tZrczmPoepx+SU+ep7bl7+A9Qvj9Wb0+qLGm7Js7cOD6lOoP4nC9/uDl5uIp5MSu9p/N/2ZyVpHR8ImVDnqe4uraXu/HyKq8BJc5eYonO5Gd8qrIi7GGV551lgosALnqkuwlsBMkiADplTIuISgsiYElNCMyqJBJQBpYvnKfns9oLWj6yPNfUENutOiqlo2ezu+LfmTGd2Owr38dh51suXhcqpFy0B1d0QbK2pUquaCRjBwa1skkk/8wSwmGeHUpTf2SCEcu9izY6+0trXjJ1YOHMXYT0Lzqc8+JUu2Rkt87nV178qlH2XdoXRtS2eF+x+RpUvwE94O9cCOVp8Ri1CoXrQ532GHrcQB6g5ehs+N6jfYjWgvSud7RVvvW61MnC6y7/Lwd63ldlKpfETjy8P9msZXm0KGsFG5aazf85d0P8AGHtLx8THLWku/wCu8znuY06EqFujHObgW07QQeBBeQvTw8nHBtrVKXmax6gGsbBVbZLQ3LaUwfNqFpE8xEfxIxSU1TqrtXjYU99meXwjnChz1PcS2h7vx8iK/ARyvNOcGUxDHK846ySkMyccVojN6kvJgSUrAaUypkXEJRYoqUwIEIASUCBKoRpYh8bT89ntBa0vWR5r6gtRr1s0nUobLZGL1+cAZi7GfOV7+OrzpZcnG5VSTVrCtbdJVqwiq8kfZENHTAx6V49XF1Km6Tv9DPe9S9C/P0vSN7VOFd68OZUVY7GvXl0vNd2hd+1etHk/IqYrOXlptaGbVxw1Cs12nVf9p4b0ME9ryvc2Yrwcu/6f7LpRtcy0LoK0U7Xtn3LrjUL4dJh8nhxhOjh6sK2d2s7+JEKclO7Ofr3Qiu1257B1tJB9V1cu0YWqqXah1VvOron9Vv8ARWn3100fYnyl5lR6gOqLxXsrqTs6bxHNeFRh+8D1J4JqpRyPg/uvEKe+NjyeErKhz1PcRtD3fj5GeI4CPeXmnNcqU7BcYl5p2EQBk44rRLcZvUqU7CLaCUnZDSbNm4KG7miViKbFEQBUpoQJKYFIEaWN0Vafns9oLain0kea+oX3jHrwfmf5nur1draQ+PkXMVCvGIPXoX6RS9I3tXRhfXQ5gtTsa9+XS813aF37V60eT8ipisV5ZmPFiqGz6OvjB1wuB/zVD4h/3NXu0m6ODzLW1/noap2iLY1ttAIJeCBiRcZiBmMlxxxta+9+CMXVaO1r9RmlSqDc4t6HifcC69pRvCMl2/X/AEaVdEwtE/qup6K0++ij7E+UvMI9Q4mo9suWm6cqrS3+IeM3scOlc2AqZatu0im7M9/hKyoc9X3F1bQ934+QsRwEUrzjlBTAZSvMud1iimIyOa0Whm9Q20+Kly7ClDtNFmaAuKpCYMpiLvJWC5AhDBJTSuJuxk6otErEORdnqXXtccmua49BB7lcHlkn2NErU7GsemWWjZ3WubdvTej612IgnguvG4qNe2VNW7TWUrnEvLhIuejR9oDKrHmSGuDiBngdy0oyUKil2MpPeNn6Y0v2dT/Z/wCS9f8ANKf7X4f2aZ0c7TmtNOtRfTax4c6IJuwIcDjB5FliMbCrScEmr8v7InUVrHk05rEyrZ20abHtgsBvXYusGAwJ3hqmviozpKnFNaeBE6iashaPcVxIxYwaR1kp1bGKBa/aBtMXvFu3mESc5xAO7evQqYmM6ORp33eBcqqcMpVg1lp07G6zua8uLKrbwu3ZqXozM/WCUMRFUHSs7tPxuEayUMrOFZrQWPa9ubHNcOdpnuXFFuElJcBKXFHW1t0+y1bMMa9ty/N67jeuxEE8F24jERrWsnuCrUUtBbJXPYwbAvJiGVeUegXKYEQ94ElKwFSgCnFUhMGUCKTA0oeU0cSAelXTSc0mB0NM1aDH1abbP4zZaH7V+BjB104HPJd2IdGEpQjT043f0FJpO1j1CwUb4s+zN80r+2vGb9295OV3/nKtugpZuhy77XzX48uwdloYWWjQFOzB9K86uXNLxUc0t8e6CBkcx1LOEaShTzRvm43fbYElZXWpybdR2dR7Jm44tnjdMT6lx1YZJuPY7EvduGC16KoiwiqGfGXKZvXnZuLQTExvK9GeHprCKolvsvI0cVlucvV7Q/wl5kkMbBcRmZyaOo48i5sJhumlv0WpMY3GV9nsDXbEine8mCXTPAv3Hklen0eETyWV/wDOJbyaC1rToL4MQ5kmm8wJxLXZ3Z3iJjmK4sXhuhd46MxqQynS1T0NQrUC+qy8Q9wm88YAA7iOJXRg8PTnTzSXEunCLV2eynonR1U3KZYXHK7Wde6AXYrWNHCz3Rtfuf3HkpvchR1k0IbLUAm8xwJY7fhm08okdY5hxYig6UrcDmqU8jPdqjq4LTNSrOzaboAMF7szjuaJGXctcLhlU9KWn1KpUs296DFTsOjqrtkwUr+IF0kExwePKPSV1KOFm8itc3yU3uQnaz6ENmq3QSWuF5hO8ZEHlHeMlwV6fQzy8OBhVpWe44bhCzRztWBTEM0ryz0SpQIhQBJQBJQMpypCYMpiKLkCDsx8dvnDtWlLrrmB09Y9IN2tZmwpTi3aQb0keVzrvxdWOecciv28dAnLe1Y9wPy9voP/AMiuj/tL/wA+RXvl6JbTdTsYc0ufdrOpeNAvMdeggZ5DqSoRg4UlJXdm18HcI2shYtFYvc57s3EuO7F2JXlTk5ycnx3kXuONv/Vg9HR9pi9mp7CuUfI1fUA1D+aqekHshLZnUlz8kFPQR7W6SSd5cT0rytbnNMd9cTNiYTnepGeUtOK9rGb6C+BvV6hNTD8jqedU9kJYL1L+IUuoINN5bDgYIxBG4jEELyY3Vmctx78IrJo0vS+q478AvW2g0oLn5M6a8bpBaCEaLfdmdnaIjOZfHclRbeEbWtpeZUFamJFgqXatN0wG1GGeADgSV5VN2nF96MVqMevmkKVbY7J7X3dpN0zE3I7PUu/HVITy5XfXyLqtO1hQcuBOxi1cyNMcVeYzyDBK887CSgCSgCSgAXOhUoicrEa+U3uEncohIAZTAtj7pB4GerFXB2kmJk0ja9rUfUi7fMxMx0rarPpJuVtSJO7udEafwnZN2+z2YrXj5MRNzK9G/wD6XR+K3Xy+la1/t2lZ+7eY0dJFvwfxY+DlxHjeXedJBwwww35rH8TlyWXV8blK+7uOfa7TeqOMQC4kDO7OMcqifpvNpczc94628/4W30VH2mL1avsS5R8jofUB1B+aqek90I2Z1Jc/JBT0EW0ntcvK7TmmPGt/0Gnz0vZXs4z1C+BtV6gWozL1keOL3jra1GBV6Nu9jo9U8dh1FuvaalUOaMS0MIvRuknALOGz7NZpExoWe9mev+kAXMojNvjukRiRDQOOE9fOs9o1LtQXDeOrLgVqNpdrZs9QgBxmmTkScCzpwI6eRGArpfpy+H9Dpy4HP1o1ddZ3F7BNEn/65+q7k4HoPLlisK6TzR6v0InC28XXFchmASmSUqsB2Q5cdje4QKVh3KJQlcG7AOqcFaikQ5ASmIOmVMiohyoLKKq4jN34q46kvQzaxU2kQotmgEZLNts0SSNaFme+bjHvjO61zonKYGGRVRpyl1U3yVx6nhtAIcQQQQYIOBBGYIWyTSsznlqPOkD/AIU30VD2mL1qnsa5LyOhv9L5FeD100qvpPdCNnK0Jc/IdF3QjWnvcvJtqc8x51wPyGnz0vZXsYv1C+BvW6hepDj8CqHeH1PZang/Uv4hR6go6P1ktDHtcar3gZtc68HDeMcudcEMTUi73uc8Ksr6jP4RaAuUqkeMHFk8QQXdrfWV1bRissZd9jorLcmI15eWYXHfVLWLa/J6/jEghjnY3xGLHzmYnHfvxz9TCYnN+nPf2f0/8++9Opfcxf1u0SLNWhvzbxeZybnN5Yw6CFy4mh0c92j0M6scrOA5/BYpGDkZyqJO6uE6ySmBm5+OKuxDe8kpWC5JQAdMqZFxDlQUUnYCByaEDKAKKAG3UE/P/wAv316+yvf+HmaUxR0z9Irelqe0Vy1fWS5v6nJPrMcdJYaJb6Kh7TF6VT2Rcl5HRL1XyK8HY+Jq+k90JbP6kufkFBbmJVdsSDxcvIlJpsycVoO2ubYsLBvmlh/CV7WL9Svga1l6BWpH0Kp51T2QjB+pfxFR6jPntBpJaBiTgBxJwAXlWurI5I6n0HwjH4ml6X3HL0to9Rc/JnbW0PForRFF+jn1TTBqinXIdjN5t+7v5As6VGEsM5W32fmTGKcLiros/H0Yz2tOI43wuKl14819TGOqGrwnx8n/AJvuL0cd7vx8jTE8BEK8+xygpgdyVwnUVKAM3HFaLQzepUpgXeSsO5pSUyRcQ5UFFSgCA96aEBKAJeTA6WgNK/B6t6CWuF17RnG4jlH4rpwtfoZ34PUqMrMZ6w0fXdtXmkXYTecWEx9pki90herKWEm88mvnbwKapydzj61awNrAUqPkAgudEXiMgBwH4dPHjMWqiyQ0FOV9yPFqzpr4NUN4E03wHRmCMnDjmZH4LHCYnoZb9HqTCVmMzzo9ztsXUb03sXkSc5NOcT0L0X+ElLpLq/Py+xp6Gou62afFoLWU52bDMnC+7KY3AAnrK4sZiVVajHReJnOdzpaoaVoUrO5lWo1pL3GDOIIA3dK6cHXpxp2m+JVOSS3npo2rRlEh7NmHNyLWucQeTAweVbKphY71YP0o7xV1n04bVUBALWMkMac8c3O5TAw3QuDE1+ll3LQyqTzM92p+sjbPNKt824y1wBNwnMEZ3T6jz4a4TEqn6MtB06mXczvUnaMou2zXUQ7Ei68vIn7NMEweYLqX4WDzpq/P6I0/TW8Sta9OG11rwBDGC7TBzg4lx5Th1Bclet0sr8OBy1ameRxJWJiVeTsO52yuA6ySgDJxxWi0M3qUmI0bT4qXJItRNJgYKL3K0JeRYdypSAgPemgBlAiiU0rgdfV7QvwvafGXLl36t6b17lEeT612YXCdNffaw4rPodn9B/3/APT/ADrrezL+94fc06LvK/Qb9/8A0/zpfln8/D7h0XeV+gv7/wDpfnR+Wfy8PuHRd5DqL+//AKX50/y3+Xh9xdF3lfoH+/8A6X50flv8vD7h0XeV+gX7/wDpfnR+W/y8PuHQ95R1B/1H9L86tbPS97w+5LoX4g/3f/6j+l+dD2ev3eH3BUO8r+77/Uf0vzo/L/5eH3DoO8r+73/Uf0vzo/L/AOXh9w6DvOHrTqx8DYx+1v33XYuXYwJmbx4LKth+iSd7mFWlkV7iyVgYFJ2Fc78rzzuKITFYzuEngrukiMrbDaIUNtlpJBSpGC4qkJgymIgciwXCB70WHczdUTUSXIzc6VdiGwqddzfJc5s53XETzwqUmtGF2bG21P2lTIfXdw50OpP9z+bLuwfh1T9pU++78UdJP9z+bDMy/h1T9pU++78UZ5/ufzYZmR1tqR84/wC+78UZ59r+bBy7zJ2kKm6pU++78ValP9z+bIc2erRlmtdonYmq67mdoWgckl2fItacatTqt/McVOWhjaRaadTZPNYVMg2+4kzldg+NPIh9LGWV3vzJedO2820joy3UGbSptQ3CSKt67OV664wtZU60Fd3+YpRqRV3f5g2ewW19LbM2ppw517bDJk3jBfOF07tyFCrKOZXtz+4KNRrMtOZzf7Sqftag/mP/ABWLc+1/MSqPtNNL0K9O4LRfF5oewPfewO+JN088FaSjNWziqZl1jmOcpMmwZTJGFedY9AkoGS8gREWAqUgKcVSEwJTEROwEJ7CmtRPQxvKzO5ErDKlABnuHYkyikAUSmAFR2XT3KokSM5VWJudY6X+SNszA9r9rfcW4B4MgNwxJks+6tul/SVNa3NM/oZUNdMEWvR7KmNVlnftJxM7OBJ3mQ9dqX6lNS1S3/L/Zv78U9bHF1etL3/2gHuc4GjWcQ4kiReEwVnSbfSX7GY023nv2Hn1LquLbW0uddFlqQCTAJ4DIJYdu0uQqF2pLuPHqnottWsDU+aoja1ScrrcQDzkdQKxw8c89+i3sKVJN7zpeEOsKj7O+ID6AcOIDjPetsXO7i12F4i0rMTnshcydzjlFoylUSMErzz0CSkBCUxFSgC7yAKcqSBgygRUoAonsKa1E9DGVZkSUwJeRYdzQ9w7FLLBLkADKBAVDgOnuVxJkZEqiBn0IWWWym2OaH1XVDSoB3ksMGXHlwd1AYSV10rU6fSve9EbQtCGfjwA1PtTqukGPe4uc7aFxPo3erdCMM3KtdhRk3Uuw9V242/0FbtKdF76nJjpRtmA1Nytf/wAWoowvv8iqXHkXq9aKHwSvRq1hRdVe3xrpcSxt0xhuwcOkooOHRSjKVrsIOOVpuxvr5RptZZS2peIpMY0XSL1ODFTkxAw5Vpi4q0bPh4doVkrITiVxmAJA5FV2TlR15XHY6bklAGtOg5wLgMBmZA6BOZ5AqUG1dBYylTYADU4K1EhyLY5KQ4llIdgSmIEnsKcdRPQylaGRbQSk9w0mw2iFLZoo2Lce7sSGAQmIElMkCocB09yuJMjJUQMlh0tZPgjLPaW1jcqOqfF3Rib0Ylw3OK64Tp9GoTT3O5sqkMmWVzBmlbPQtFGrZGVYZf2japHjAiPFgncXepLpIQkpQT7yVOKmnA9to03ZKbK/wVlXaWhpa7aRFNrpvAQcc+XnwQ6tKKlkTvLwNnUik8vEDV7S1koUnB7a5qVGOp1C26W3XExdlwgxCVGpShHend7mKE4JC/pF1I1HbAOFPC4Hxe8kTMH7U9ELnnlzPLoZytfce3WLSjK4s4YHDZUWU3XgBLhmRBOC1rVFPLbgh1JqVrHGWVjMC+FWUnMjrBy5Tc1s1Mvc1jc3EAdKcYZmkik77hps9JlMBjnGQ2AWkGMSXXgMgTIImcI4r0YQUUotmm5bjF2hKD3S15OZuNnGJ4gRuzIz5MV+Hpt3T+AnBNnA0tZRSqQ2YIDhOYncuWrTUJWRjJWZ5WFYSHEKVJRUpgVd4cCqjqS0CGQm5dglHtLlSUVKAI493YmIGUCKJVAZ1Rh19yuKM5GJcrM2zMlMRbDj19iHoOOoZKg0KlAEvJ2C4NR0KlETkYudKozbBlMR2Fx2Os7Wq48d78PEYY5HOwB7R0rpwq9JvsRdPW5VlrF1aqeBDRzNvAfj0laQd5slP0md/RTbjSZDXOwlwvNAGYdwzA6XBdVNWVzWO5Clpu1mpVccAG+IAJIABMwTniXYrgrSzTMJyuzx0ysJBEOVJREAVPYexNABeTsTcuUrDuDKLARx7uxMQJKaQrgOfwVKJLkRpwTYRAeyeRNS7ROC4GDhC0Rk1YjDj19iGEdQyVBoUUwBLkAZOOK0Rk3vBlFhXBJTA7MrjsdZ29V6omq3e5gIxgktdkDxM5b11YV75LuNKb1C0TR+Oqj/ADtu8CXFxb0QZ/7WlKPpsiK9JnZ0rbNhSOLmuDXNa0gw9xll/wAY5ZHp5ZXRUnkiayllQiBy805DamMFEkaRIXKSipRYCT39iaEZyqJJKALDkWHcqo/u7E8onIyc5VYi4MpiCacEmVEkqSiimhPeAKeOHL2LRO5GTfuKJSGASmIElAGbyrRk9TMlUSS+UwudmOC4zsNLLaLjpzGIcOLTgRz98Jxlldxp2G6zBgG1cTddgHucGiIJDiScHGWtB5MhAC9KNrZmaq2pxNY7SHXGU33mAXovBzWmXAAQYwB54InFc2ImtyT3GVR33I47RC5XIlRSClSUSUwKKQEnsPYmgM5TIImBRcgDN5x6uxaEPUq8iwrlEoGE04JMqJJUjKJTAqe9MQBKYAkJkgEpiMnnFaIylqCBKegkmwrg5VOYvIdaVyHSXe/7TQG1otj3gBzrzRkBAaDxgDE4nErSdSTVg3vUwlZDJKLASUCKlAEvJgWD3ppBczJTJBlAElAGdQ49XYtDN6gSmSS8gLmrRh3dSlo0iUSpGCSmBQPemAJKYgUCKJVITALRnmquRlT3lEpFAygR1VzG4DzitCGywVI0Gd3MkyykgIUwKSETiqQMBhx6+xUQtQwpRZkmSRMDOpn1ditGb1AKZJowYKZM0ii3ZdfckhsoHBAIEoGUPxTECgRSYGVQ4rQxbKlAy3buZIoBMR//2Q=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299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610D93B-EF79-443E-8020-B2613524CE1C}" type="slidenum">
              <a:rPr lang="en-IE" smtClean="0"/>
              <a:pPr>
                <a:defRPr/>
              </a:pPr>
              <a:t>11</a:t>
            </a:fld>
            <a:endParaRPr lang="en-IE"/>
          </a:p>
        </p:txBody>
      </p:sp>
      <p:sp>
        <p:nvSpPr>
          <p:cNvPr id="6" name="AutoShape 2" descr="data:image/jpeg;base64,/9j/4AAQSkZJRgABAQAAAQABAAD/2wCEAAkGBhQQERUUEBQVFBUVFh4YFhcYGBcYGBkbHB0YGBoYHhscGyYeFxwkGxQYHzAgIycpLCwtGB4xNTAqNScsLCkBCQoKDgwOGg8PGi4lHyQvLy0pMjU1LzQ1KSouNSwqKSoyNSkpLSosNTUwNS4tKS0sLCwsNTEsLTApLyw0NSwsNP/AABEIAEsBwgMBIgACEQEDEQH/xAAcAAABBAMBAAAAAAAAAAAAAAAABAUGBwECAwj/xABJEAACAQMDAgMDBQ4CCAcBAAABAgMABBEFEiEGMQcTQSJRYRQycYHRCBUXIzVCUlNUc5GTobI0sTNDYnJ0krPBJCU2gsLD8Cb/xAAaAQEAAgMBAAAAAAAAAAAAAAAAAgUBAwQG/8QALREBAAIBAQYEBgIDAAAAAAAAAAECAxEEEhMhMVEFMjNxFCJBUoGRFWFCsdH/2gAMAwEAAhEDEQA/ALf1rW4rOLzbhiqZC5ALcntwKYfwraf+tb+W/wBlJ/F/8nH96n+dUhVnsux0zU3rS4c+0Wx20he/4V9P/Wt/Lf7KPwr6f+tb+W/2VRFFdX8bj7y5/jcnaF7/AIV9P/Wt/Lf7KPwr6f8ArW/lv9lURW6Qlm2gEsTjb6592KxPh+GOc2ln4zJ2hen4V9P/AFrfy3+yj8K+n/rW/lv9lUxqWgzW6q0sbKrAHJBABOfZOezcdqQbfX0rXi2PZstd7HfWP60ZtteWs6TEL2/Cvp/61v5b/ZR+FfT/ANa38t/sqiKK2/xuLvKPxuTtC9/wr6f+tb+W/wBldbPxKsZpEjjkYu7BVGxxkngDOOOaoOnbpH/HWv7+P+4VG/h+OtZnWUq7XeZiNIekBWawKiPi1evDpFzJE7RuoTayEqwzIg4I5HBNUi0S+jNeZOktL1rVImltbyXaj7G33MinOA3bPuYVa3hloGoWPyltVn8xSqlC05kChd5c+1wowRz8KCxaKb9P6htrhitvcQzMBkiORHIHbJCsSBk1rL1JapL5LXECykhfLMsYfJxhdpbdk5GBj1oHKim+86htoXEc08MbsAQjyIjEE4GFZgTk5Hb0rMWv27Tm3WaNplBLRB1LgDGcqDkdx399Avopt1bqW2tP8TPFDkZAd1UkfAE5P1Cuuna1Bcrvt5Y5V7ZjdXAPfBweD8DQLaKb7vqC3icRyzwxyNjCPIiucnAwpYE5IxSa76xsoZPKluoEkzgo0iAg+48+yfgcUDzRWocEZHamzVOqrS1bbc3MMTHB2vIqtg9jtJzjjvigdaKT2d/HMgeF1kRuzIwZT9BBwaQ6n1XaWp23FzDE36LyKG/5c5/pQO1FItM1qC5UtbyxyqOCUdWA+BweD8DWk/UFvHKIXnhWUkARtIgcluFAUtuJOeOOaBwopnl6ws1l8lrqASZxsMqBs+7vwfh3p33UGaxmmHrfq6PTLR55Ru/NRM43ufmrn0HBJPoAe/aqMsLzXOoZHaGV44lODtcwwpnnZx7TnGDzuPbPfkPSVFVJ0B0Fq1lfI13dNJbhW3BZndWJBCqUftyc5A/NFWXqevW9ooNzNFCD28x1TOO+MnLfVQOFFN+l9Q290CbaeKbHfy3ViPpAOR29azqGv29uQLieGIsMqJJEQkdsjcwzQL6KaL3q6zgkEc11BG5/NaRAeeRkE8ZHvrrqnUdtagG5niiDfN3uq7voyee/pQOVFcLO/jmQSQusiN810IZT6cEcHkEUjh6ntX3hLmBjGCzhZYztA4JbDeyAfU0DnRTXpnVNrdMUt7iGVl7qjqzfTgHOPj2rROr7NpvJF1AZc42CVN2e2MZ7/DvQO2azmoV4taW11prxpcR2+XUkyyCONwM5jLHgZ7/+0Vr4RaW1rpyxvcR3JEjEGKQSIgO38WGBwcEE4970E3opkuet7GN/Lku7dXBwVMqZBHcHn2T8DinWO8RkDqylCMhgQVI9+c4I+NB2rGaY065sGfYt5bFs4AEqcn3A5wT8Kgvjf08158m2XdvCE3Hy55lhDZ24kXJw23t8M/GgteimzpuIx2lujSicrCgMoO4SEKAXBzyD3zSa463sI38t7y2VwcFTLGMEdwecA/TQPlFc45wwDKQQRkEcgg9iD6ikFv1NaybvLuYH2Dc+2WNtqjgs2G9kD3mgc6KatL6qtLpiltcQysMkqjqxwO5wDkjnv2p1oCiiigg/i/8Ak4/vU/zNUhV3+L/5OP71P8zVIVf+Hej+VRtnqCsVmlWl3YilR2AKhhuBVWBX1GG4ORxz24ruyWmtJmI1nt3ctdNdJKdDuEguFa4QMqnLKRlhgblwMjBzjvx76x1BexzTs8CBEbkAAg5PtNu5OTuLcjA91d+p9dF5IHVBGNvK4X53IJ3AAvwB3+j0pmrg2fDOW8bVlia33dJrrrH/ABtvfd+SvTuc9Y6hluwgmx+LzswCMA7fZ78gbe55+NOI1y3+Q+T5Mfn/ADt2z2c/N/Szv2EnONvNRuipX8Ow2pWkcorO9GnLn+OrFc14mZn6tjGQoYg4JIB9CRjOP+YVrUi1DqdZLRIBGodcZk2Rjdn5+AB7HZeRycfGo7W3Zc2XLWZy03ZiZiOf0jpKN61iflnUU7dI/wCOtf38f9y0007dI/461/fx/wBy1vy+S3tLFPNHu9IVCvGb8i3f0J/1Eqa1DPGNC2jXQAJOE4HP+sSvJvQKN6ATWjDJ96N/leZ7e0xY37V/T5+birV6ZTVBp2o/fjfu8lvK3GPt5Uu7Gz47e9VZ0L4jXekQvFDbLIJH3kusuQdoXHskDHs1aHQHiBca01zbXUCQobdsFRIMliIyDuJyMMT9VBDPucf8dcf8P/8AYlJOqj//AFif8bbf5w0y9M65c9O37+ZBl9pjeN8ruGQQytjtlQQQCCK77rqXXLa5vIWiea6glK7W9lDIm0c8j2V9eaB6+6FcpqkDKcMLVCCO4Ilmwf6CpH0v0G+iwS6rJN5s3yR3MWzjc4DDL7sn2sZOPf7uY/8AdC2ztqUJVWI+SryAT/rZ/h8au3UNHF3p7W7HAmt9mfduTAP1HBxQUF4Z9H/f68uJb+SRlQBnIPtu7k4G781RtPA9wAxSa8D9N63tt3Zo1ZCc4zJC+0lG4AJxkZx3ANdumdbuul7yVLq3ZkkG1hkqr7TlZI3wQ2Mn/m5wa66Podz1JqpupIjHbl1Mjc7FjTAEasfnsVXHA9ckCg7fdAOV1WMqSCLeMgjggh5eR7u3f4Ut6r8FUttLN2s8jzogllDbdjA43beNwI3ZySc4PvpB90IP/NE9/wAmT++Ws9UeLN3c2X3ve28uVgscre3vYDBAEe0bC2F9WyCcd6B58NfEGWDRL/cdzWYXyCeceblUXnuquM49xx6VCelJtNmM0utS3DyOfZ2BicnkyM3qc9h249eMWb0J4WSDRruG4HlTXoBCtnKCPmLcPQ78kj3EeuarjRr46LLJDqemxz5OQJV2sMcEo5Vg6nj4fEZoHzwP1zyNVe2hkZrecPtB4yUyyPj0bapB+n4Uo6xh0GC9uGna5uZXlZmSAoscbE5ZdxxuOc55P1VKPC/qC3v7mUwaZFZmOIlJkG47idpG8RqBwc478HvVXdOag2h6k5vrTzpEBXY/BDE8SKWUhs44b1DUCnwu1fyNaiFqZBDNIY9rkbjG2cB9vBYHB49RSzxxBXWiyEhjHEQRwVOMAgjkY2g5rlok08vUMM9zA8Ty3SOUKsNof5o5HuZe+KWeONs51gFVYjyouQCffQc/E7wpTSbWCaOZ5GZ/Ll3BQNxBO5cAEDgjBz3q4vCHUXn0i2eVizAMmTySEd0XP/tUVHvuhYS2nRbQSflI7An816evBRCNGtwQQd0vBGD/AKWSgiP3SUpENmPzTJIT9IC4/oTUx8GYkGj23l45Dlj/ALW9t39ePqrv4m9E/fWyMSELKjeZCT23AEbT7gwJGfTg+lUjoHV+pdOO0EsJEbNnypVbbnsWjccc47gkHFB6WvrkRRvI3ZELH6FBP/avNPRmkP1HqsjXsj7dpkk2nkLkBIlznauWH1A+pzVhdE+LE2sXZtZLZY4HicMV8xyDj1bhVBG4cjuQM++A2K3XS2ol5YTJEQ0e7lUlQ4IKvghXG0HB7cj1zQceudFbp3VI2sZHA2LLGScnG5laNsAblyh+kEZz3p/+6AuRKNOmXI8yBn79gfKYf3d6Z76O76p1FZI4THEAse7kpFGCWJZ8AM5Lsdo5OQPTNSD7oaw2/IEiViqRSKMAnAXygOw9woGDq7wwFrpMN+0zvPKUaVW27fxoJGON2RxkknPJ4rp0f4b/AH102e7muJPMhDR26kgqBEgYBs5IX2sALjGCec1OvFKEnpyABSTtt+AOfm+6tvBiJl0OcMCD5k3BBB/0aUEe+5u1JvNuoCfY2LKB6BshSR7sgjP+6PdUK6a6b++OsPamRo0kllMhXuVVmfGDweVHfIHfnFS77nOBlvbjcrD/AMOO4I/PX4Ui8Kbdh1CxKsBuuOSCB+dQRnrLpttJ1Nre3mcDC+XJna+2VcEErjn2mU4xke7OKdvFLwzTR1tmhleTzcq+7A9tdpyu0DC89jkj30t8abZ21sEKxGyHkAkfxqV/dHQM0NntUn8ZJ2BPovuoOfiBfvcdLW0sh3O/klmPckBhk/E4pL0M846WuzabvN8yTG35238V5m3HOfL34xz7q6dWQMek7RQCT+K4wc939K7+G+sy6f07NPHEZJI52KxlX5yYgSQvIABLE/CgrToePSnDpqjTxuxHlyxn2FGMcgAnOeeQRgfxtHxbtmg0K2isGZ7Zdiu687ogvsMxXgqzEEnsSR7xVc9adVW2q7PkuneRdM+XaNt2/IxtCKg3EnBzjPHrmrIXWbnQNEs0mtvPZ2cTRtu2pGxdwjMAQp9sDBBHzhg4oIH0Hp+i3KRR3kk8F1v5ZmAhc7shc4IUEYHtY9eakP3SXE1nj9XJ/clQnqCSPVrpBpVg0DMMOkZ3BiT87AAWNR6ngevFS/x30yRF06M7pGS3ZXYAnJHlgn+lAv8AELqeW10HTYIGKG4gQOwODsWNMqCO2Swz8Bj1pL0p4KQ3Wk/KZJHFxLG0kWCNigZ2AjHtZxknPGcDty89YdDS6hoWntbrumtoEby/V1MahgPewIBA9cEd8VEtE8X7ix09rBrbMyBo43YlSgbPDRlcllyccjPHHHIOv3PPU0nny2TsTEYzJGpPzGUgMB7twbJ+Iz3NQfozps6lqRtfMaOORnMpXuUQl8YPBOQuM5APPpVmeA/QU9s8l5cxtFvj8uJGBDEEgs5U8qPZUDIyefTGYr4NWrDXMsrAYm5IIHY0DR1l082harGttKx27JomONwBJGGxgHlGHYZB7V6mibKg+8A1558fbZm1aIqrEfJ4+wJ/1ktehbf5i/7o/wAqDpRRRQQfxf8Aycf3qf5mqQq7/F/8nH96n+ZqkKv/AA70fyqNs9QVIekhafjPlnHG1W3Hu/s424Pb5270xUepRp9p50ix7gm8hQWBIyeAOATyeO1bdtxRlwWra01jrrHWNObRimYvGkaudyRvbaNq54Gd2Pr9fprnTx1ToAs5vLEgfgEDByAR3Jxjk54GaZ6nsuamfDXJjnWJjkjes1tMSKKKK6UUi6U+SYk+WcZG1DuPJb4AHbjb870z2NME5G47RtGeBndj4Z9fpp+v+lhFZx3PnId5Po/IONoGV4PsyZzjsMZqPVV7FOLLkyZ8V7TEzppOukTHXTVvyxatYraP7FO3SP8AjrX9/H/ctNNO3SP+Otf38f8ActWGXyW9paqeaPd6QrJrFRPxWu3i0i6eJ2R1RcMpKsPbQcEcjgmvJvQJZiiqe6Q8O576yguW1W/RpU3FRIxA5PAy2fSrD6c0f73WxSa6kmCsXaWdhkA44LE4AH/egfDGD6du3/70ramy76otYUR5bmBEk5RmlQBx71Jb2vqzSuDUI5IxJG6PGRkOrKyEe/cDjHxoFBrNQCy8VYZNTltMwJDFHuFwZl2u3sYA7KPnn1J4qcJeIUDhlKEbg4IK49+c4x8aDoyA9xmtgKarHqy0nk8uG5gkf9BJY2Y+vADZP1Utu9SihAMsiRhjtBdlUEnsBuIyfhQUv409A319qCy2lu0sYgRSwZB7QaQke0wPZh/GrosodsaZGGCAH3jgZFc01qBpjAJozMBuMYdS4HvK5yByO4rm/UNsIjKbiERBtpk81NgPuLbsA8jjNA41q6A9xmkem65BcqWt5opgvcxur4z2BwePrrq+pRrIIi6CQjcELLvK8+0Fzkjg849KDuBisFRnPu7VGOpbxL6xuFsb2KJgApnWRdsZBViGdT7OQCO+Rml/Sdu0NlAss4uWWMZmDbg/c7g35wxxk98ZoHvFYxTRbdX2cknlx3Vu0hOAgmjLE+4ANyfopznuVRSzsFVRkliAAPeSeAKDrRTXpvU9rcsUt7mCZhyVjkRzj34Bzj406UBWrqD35pLqOrw2y77iWOJf0pHVB9GWIrnpfUFvdAm2nimx38uRHx9O0nH10C5UA4HFDLnvXCbUo0dY3kRXf5iFlDNjk7VJy3b0pHH1VaNL5K3MBlzjyxLGXz+jt3Zz8O9A6KuO1BrG6mmfq2zWTymurdZc42GWMPn3Y3ZB+HegdFnUkgMCR3AIyPp91dKqLw2/9Qav/vH/AKlW6KDFGKq7wO1SWcX3nSSSbLnC72Zto9rgZPAqwn6htgjSGeEIjbXfzE2q36LHOFPwPNA4YopDpmuQXQLW00UwHcxur4+nBOPrrvc3yRIXlZUVRlmchVA95JIAoOsjhRliAB6k4H8awjhhlSCD2IOQfrqv/EvqG2u9HvRbTwzFUXcI5Ecj8ZH3CkkD406eHN4kWjWbysqIIFyzEKo5wMk4AySP40EsEYByBye5ratILhZFDoQysMqykEEHsQRwR8a5WupxSsyxSI7IcOFZWKn3MAcqePWg7JGB2GPorY016j1TaWzbLi5gif8ARklRG+nBIOPj2pL1L1fDZ2j3G+N8Rs8a+Yq+bgZwp53enIBoH+tSgznHPvqN9G9bxX9vC7PCk0qk+SsilxgtxtzuOAue1O8mvW6iRmniCxHEjGRAEOcYY59g54wcUC+sYpDFr1u5RVmiLSKHjAkTLqckMozlgcHkUrmnVFLOQqqMliQAAOSSTwBQdMUVxtLxJkDxOsinsyMGU4ODyCQeRiu1AUUUUEH8X/ycf3qf5mqQq7/F/wDJx/ep/mapCr/w70vyqNs9QVtHIVIKkgg5BHBB9/w7VrRVhMaxo4znodotzOkU0jKp4BxuwBliDkjaMbuecVv1BpSRXLRQsXBORwAPaOVCncdwwR7XGaaaK452fJGfiVv8umm79Ne7bvxu6ac+5z1Tpye2VGlQqGAOTjgn80/EY/qKcR0/B8g+Uea2/OduwbsfMxjf83efn9semabNV16W5CiUgiPOzAxtBAG0e8eyPjTfmueuDa8uOvFvFbROs7sdY7c/9pzbHW07saw3a4YjBY4wBjJxgdhj4Z4+k1zooqzrWK9GjXUU7dI/461/fx/3LTTTt0j/AI61/fx/3LUcvkt7SlTzR7vSFQ7xh/I13/uL/wBSOpjUQ8XYy2j3YUEkovAGT/pEryb0CD9EWWunT7c2k1osBjHlh1ywXJ7+yealfUkd0ug3Y1Bo3uPJk3GMYTGTtwMD83HpUX6L8XILKwt7eW3uy8UYVisWVzk9ske+pDrPVqarot+8EcybY2TbIu1idobgDORg0DF4V+HFrd6dHcXyG4eVSq72YiONWKqqAEbexP11r4XW3yXVNT0zJa2UFlViTgZVf6pJg+/aKl/g/GV0a1DAg7W4IwfnvUb6OgYdT6mxVgpj4JBweYex7UDBoXRVnJ1Hd2r26GCOLckftbQcRc98/nH+NLvFnUYYLix0x2a3sQoknCbjmMMypHxk4/Ft7+WB/NrGsasNG6jmurqOTyLiHCOq7udqZx6HDIQRnPIPrTl19aTPNYa1YQvOIkHmRYO8xNuYHaMntK4PfGVOCAaCJ9a6loT2h+9v4m6iKtC0ccqNkEcFiPdk5POQOad/E7Vnuen7C4fHmtJG5P8AtbHycfEjNP8AF45ae4G2G5MhHEYhBYn9HOcGuPjsGl0uAojczo23acjKMeRjgjNBIOifDu3sUWchnu3QmaZmYlmfDPxnAGfhniq28FeiotQjlkvcywwylYoST5YdgC7lR3ONgH11e6j2B/u/9q8/eEnXP3rhnNxDK1q83+mjXdslCjKsPcylcH/ZOM84B6620JNB1CyvNPBijmk8qaIE7SMjcAM9ipPHoVBFZ8VtMa612xt0kMXnweW7rw2wvL5gH0puGO3Nb3+oP1Nf2q28Mi2Nq/mSyyLt3HKkqPjhdoAOfaJOABTl1lbseptMYKSoj5IBx3nPfsO9Au6z6SttO0O9jtI9isgLZZmLEMgySTTbf2dxL0pCtoGL/J4yyp85owfbAA5PHJA7gHv2Mt8Voy2kXYUEkxjAHJPtpTXoXUi6boVlNNFK6iONWEa7mUHOWI9AMevwoI/4efeK6W2RIo47uLY22TcsplTB3Bs4l9oZxz9FJvFHX4JdXgtL+R47KBBLKqhj5rkFlB28kY2jPp7XvzTd1jqdvrdzajR4JPlQlDSTiMxbV45dh7jzuPbHHfFSXr6wn07VItWgha4iMflXKKMsByN2McDbtwe2U5+dQQ7rrWdI8qObR/xF3DIrIY45E3D1zkY44OfdketX5o94ZreGUjBkiRyPcWUMR/WoBB42WEhVYobmR2wAiw88/QfSrKFBBfEI6TG0U2rBWdVZYkO9iwJBOIx35/OPFVr9+bSPWdOl0mCW2WaRYpQ0ZjSRXdU9kZ54c59MhT6U+dX3I0/qFb2/ieS1aILC4XeI2CAcA8bg+847/jM0j6t6nOpajpc8MEy2sN0gWZ0K+YxkiZiF77VCDn1yaBf4x2jTarpcSO0ZlzHvU4ZQ7qjEH37WalXiT4WWNvpcstrD5UtuodXDNlgGXcGyTu4JOe+QPorr4lQMdc0chSQJBkgEgfjE7n0qW+JsZbSbwKCSYTgDk9x6UEN6m61ni6Zt51c+fcJHEZM+1yG3sD+kQhGfTdmnXpjwc09bJFuYRNLJGGkkYtu3MMnaQRtAzxj3c5prn6Sk1Dpe2hiB86ONZEU8FipbKc9iVLY+OKNA8ao4oEgura5F5EojMSxkmRlAAwCcqTjsR/Ggb/BnTvk2sanCWL+UNm48kgSYBPxxV11TfhFBcDV9Re7jMcsih2X0Bdg+0HscBgPqq5KCo/AHtqH/ABQ/+VMXhj0XDqF7fm6zJDb3LbISxCF3ZxvIHchUx9dSHwGgZRf7lK5ucjIIz8731v4KQMtxqu5SuboEZBGRum5Ge9A16hosejdQ2PyHMcV2NkkQJ28koe/5uSjAehU/RSjq2I6xr8enSMwtbaMSyoDjeSqv/wDZGvvA3YxmlXiTAx13SCFJAcZIBIH4xe59KT9d2k+lasmrwxNNA6CO5VeSoChCe3A2qhB7bkIOM0GfFbw0soNNlntIhbyQheULAOpZVZWGee+QfeK01n/0cv7iH/rxVw648Rhq1hNb6bBPICm+eR02rGiEORnJy7FQAPifpD5a9Pve9Lpbxj8Y1su1e2WRxIF5xgkx4oJT4dfkqx/4aP8AtFQXwcH/AJhrGP1//wA5aS9GeLqWtlFZy2ty13AvkrEkZy5XhB71OMAgj0Nd/BS3miutUNyhWTzAXABI3bpCwU/ncnHFBG+lHsLe6uoeoYf/ABTzEiWcMyFT7iPmgnnf2II5GKsDr3pOy+80hjhQrbWzNbMCTsyM7gQfazwc85qPdW+J2nX9pLDLaztcFWSON4fxiSHIUhhnbhsHjn4U89P9MXS9NPayqfPeCXZGfnLuLMkffg8jg9t2PSg6eEfR1oLGzuxAguPLJ83ndkl0PrjlSR2qF9J9Ix6nrOpJcljbw3LyGIMVDuXdULEc4Ub/AOPuzmTeDnXcRgt9NkSVLmMOpBTC4Us/fOVOOMEdwa08Krdl1fWCykAzcEggH8ZJ245oOfjF06LOCyvbNdv3vdEA5OI8jZknkgOAvP6dK/F3qjzdKgjtuW1Fo1jA7lDtc/xJRfrNWHrukJd20sEnzZUKH4ZGAfpBwfqqjfCjS5rvUIo7n2o9JV1X1HmNI23+BJI/drQXb0xoq2VpDbp2ijC/Sfzm+tiT9dOlYWs0BRRRQItT0mK6Ty7hBImQdp7ZHY00fg80/wDZY/6/bUjrFSpktHKJmEZpWesI9+DzT/2WP+v20fg80/8AZY/6/bUhzRmp8XJ90/tjhU7Qj34PNP8A2WP+v20fg80/9lj/AK/bUhzRmnFyfdP7OFTtCPfg80/9lj/r9tH4PNP/AGWP+v21Ic0Zpxcn3T+zhU7Qj34PNP8A2WP+v20fg80/9lj/AK/bUhzRmnFyfdP7OFTtCPfg80/9lj/r9tb23QtlG6vHbRqykMpGcgjkHv76fs1kVicl5/yk4dI+kCs1is1rTYxWcUUUBRRRQasua2oooNQnwraiig1ccH6KrzwW6XubC1nS8iMTPOXUFkbKlEGfZYjuDVi0UGAMVmiigKKKKDVUx2rJrNFBqEx2raiigwy570AVmigKKKKArXb61tRQYFZoooCiiigKKKKDULjtWazRQa7ec1ms0UGuznNbUUUGoWs1mighfiLq2oRpHDpluZJJ9ymbPEOMcn0B5OGY4yOxPFK/DrooaVaCItvldt80n6Tn0HrtA4GfifWpMK2FBmiiigKKKKD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53975" y="-304800"/>
            <a:ext cx="3857625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AutoShape 4" descr="data:image/jpeg;base64,/9j/4AAQSkZJRgABAQAAAQABAAD/2wCEAAkGBhQQERUUEBQVFBUVFh4YFhcYGBcYGBkbHB0YGBoYHhscGyYeFxwkGxQYHzAgIycpLCwtGB4xNTAqNScsLCkBCQoKDgwOGg8PGi4lHyQvLy0pMjU1LzQ1KSouNSwqKSoyNSkpLSosNTUwNS4tKS0sLCwsNTEsLTApLyw0NSwsNP/AABEIAEsBwgMBIgACEQEDEQH/xAAcAAABBAMBAAAAAAAAAAAAAAAABAUGBwECAwj/xABJEAACAQMDAgMDBQ4CCAcBAAABAgMABBEFEiEGMQcTQSJRYRQycYHRCBUXIzVCUlNUc5GTobI0sTNDYnJ0krPBJCU2gsLD8Cb/xAAaAQEAAgMBAAAAAAAAAAAAAAAAAgUBAwQG/8QALREBAAIBAQYEBgIDAAAAAAAAAAECAxEEEhMhMVEFMjNxFCJBUoGRFWFCsdH/2gAMAwEAAhEDEQA/ALf1rW4rOLzbhiqZC5ALcntwKYfwraf+tb+W/wBlJ/F/8nH96n+dUhVnsux0zU3rS4c+0Wx20he/4V9P/Wt/Lf7KPwr6f+tb+W/2VRFFdX8bj7y5/jcnaF7/AIV9P/Wt/Lf7KPwr6f8ArW/lv9lURW6Qlm2gEsTjb6592KxPh+GOc2ln4zJ2hen4V9P/AFrfy3+yj8K+n/rW/lv9lUxqWgzW6q0sbKrAHJBABOfZOezcdqQbfX0rXi2PZstd7HfWP60ZtteWs6TEL2/Cvp/61v5b/ZR+FfT/ANa38t/sqiKK2/xuLvKPxuTtC9/wr6f+tb+W/wBldbPxKsZpEjjkYu7BVGxxkngDOOOaoOnbpH/HWv7+P+4VG/h+OtZnWUq7XeZiNIekBWawKiPi1evDpFzJE7RuoTayEqwzIg4I5HBNUi0S+jNeZOktL1rVImltbyXaj7G33MinOA3bPuYVa3hloGoWPyltVn8xSqlC05kChd5c+1wowRz8KCxaKb9P6htrhitvcQzMBkiORHIHbJCsSBk1rL1JapL5LXECykhfLMsYfJxhdpbdk5GBj1oHKim+86htoXEc08MbsAQjyIjEE4GFZgTk5Hb0rMWv27Tm3WaNplBLRB1LgDGcqDkdx399Avopt1bqW2tP8TPFDkZAd1UkfAE5P1Cuuna1Bcrvt5Y5V7ZjdXAPfBweD8DQLaKb7vqC3icRyzwxyNjCPIiucnAwpYE5IxSa76xsoZPKluoEkzgo0iAg+48+yfgcUDzRWocEZHamzVOqrS1bbc3MMTHB2vIqtg9jtJzjjvigdaKT2d/HMgeF1kRuzIwZT9BBwaQ6n1XaWp23FzDE36LyKG/5c5/pQO1FItM1qC5UtbyxyqOCUdWA+BweD8DWk/UFvHKIXnhWUkARtIgcluFAUtuJOeOOaBwopnl6ws1l8lrqASZxsMqBs+7vwfh3p33UGaxmmHrfq6PTLR55Ru/NRM43ufmrn0HBJPoAe/aqMsLzXOoZHaGV44lODtcwwpnnZx7TnGDzuPbPfkPSVFVJ0B0Fq1lfI13dNJbhW3BZndWJBCqUftyc5A/NFWXqevW9ooNzNFCD28x1TOO+MnLfVQOFFN+l9Q290CbaeKbHfy3ViPpAOR29azqGv29uQLieGIsMqJJEQkdsjcwzQL6KaL3q6zgkEc11BG5/NaRAeeRkE8ZHvrrqnUdtagG5niiDfN3uq7voyee/pQOVFcLO/jmQSQusiN810IZT6cEcHkEUjh6ntX3hLmBjGCzhZYztA4JbDeyAfU0DnRTXpnVNrdMUt7iGVl7qjqzfTgHOPj2rROr7NpvJF1AZc42CVN2e2MZ7/DvQO2azmoV4taW11prxpcR2+XUkyyCONwM5jLHgZ7/+0Vr4RaW1rpyxvcR3JEjEGKQSIgO38WGBwcEE4970E3opkuet7GN/Lku7dXBwVMqZBHcHn2T8DinWO8RkDqylCMhgQVI9+c4I+NB2rGaY065sGfYt5bFs4AEqcn3A5wT8Kgvjf08158m2XdvCE3Hy55lhDZ24kXJw23t8M/GgteimzpuIx2lujSicrCgMoO4SEKAXBzyD3zSa463sI38t7y2VwcFTLGMEdwecA/TQPlFc45wwDKQQRkEcgg9iD6ikFv1NaybvLuYH2Dc+2WNtqjgs2G9kD3mgc6KatL6qtLpiltcQysMkqjqxwO5wDkjnv2p1oCiiigg/i/8Ak4/vU/zNUhV3+L/5OP71P8zVIVf+Hej+VRtnqCsVmlWl3YilR2AKhhuBVWBX1GG4ORxz24ruyWmtJmI1nt3ctdNdJKdDuEguFa4QMqnLKRlhgblwMjBzjvx76x1BexzTs8CBEbkAAg5PtNu5OTuLcjA91d+p9dF5IHVBGNvK4X53IJ3AAvwB3+j0pmrg2fDOW8bVlia33dJrrrH/ABtvfd+SvTuc9Y6hluwgmx+LzswCMA7fZ78gbe55+NOI1y3+Q+T5Mfn/ADt2z2c/N/Szv2EnONvNRuipX8Ow2pWkcorO9GnLn+OrFc14mZn6tjGQoYg4JIB9CRjOP+YVrUi1DqdZLRIBGodcZk2Rjdn5+AB7HZeRycfGo7W3Zc2XLWZy03ZiZiOf0jpKN61iflnUU7dI/wCOtf38f9y0007dI/461/fx/wBy1vy+S3tLFPNHu9IVCvGb8i3f0J/1Eqa1DPGNC2jXQAJOE4HP+sSvJvQKN6ATWjDJ96N/leZ7e0xY37V/T5+birV6ZTVBp2o/fjfu8lvK3GPt5Uu7Gz47e9VZ0L4jXekQvFDbLIJH3kusuQdoXHskDHs1aHQHiBca01zbXUCQobdsFRIMliIyDuJyMMT9VBDPucf8dcf8P/8AYlJOqj//AFif8bbf5w0y9M65c9O37+ZBl9pjeN8ruGQQytjtlQQQCCK77rqXXLa5vIWiea6glK7W9lDIm0c8j2V9eaB6+6FcpqkDKcMLVCCO4Ilmwf6CpH0v0G+iwS6rJN5s3yR3MWzjc4DDL7sn2sZOPf7uY/8AdC2ztqUJVWI+SryAT/rZ/h8au3UNHF3p7W7HAmt9mfduTAP1HBxQUF4Z9H/f68uJb+SRlQBnIPtu7k4G781RtPA9wAxSa8D9N63tt3Zo1ZCc4zJC+0lG4AJxkZx3ANdumdbuul7yVLq3ZkkG1hkqr7TlZI3wQ2Mn/m5wa66Podz1JqpupIjHbl1Mjc7FjTAEasfnsVXHA9ckCg7fdAOV1WMqSCLeMgjggh5eR7u3f4Ut6r8FUttLN2s8jzogllDbdjA43beNwI3ZySc4PvpB90IP/NE9/wAmT++Ws9UeLN3c2X3ve28uVgscre3vYDBAEe0bC2F9WyCcd6B58NfEGWDRL/cdzWYXyCeceblUXnuquM49xx6VCelJtNmM0utS3DyOfZ2BicnkyM3qc9h249eMWb0J4WSDRruG4HlTXoBCtnKCPmLcPQ78kj3EeuarjRr46LLJDqemxz5OQJV2sMcEo5Vg6nj4fEZoHzwP1zyNVe2hkZrecPtB4yUyyPj0bapB+n4Uo6xh0GC9uGna5uZXlZmSAoscbE5ZdxxuOc55P1VKPC/qC3v7mUwaZFZmOIlJkG47idpG8RqBwc478HvVXdOag2h6k5vrTzpEBXY/BDE8SKWUhs44b1DUCnwu1fyNaiFqZBDNIY9rkbjG2cB9vBYHB49RSzxxBXWiyEhjHEQRwVOMAgjkY2g5rlok08vUMM9zA8Ty3SOUKsNof5o5HuZe+KWeONs51gFVYjyouQCffQc/E7wpTSbWCaOZ5GZ/Ll3BQNxBO5cAEDgjBz3q4vCHUXn0i2eVizAMmTySEd0XP/tUVHvuhYS2nRbQSflI7An816evBRCNGtwQQd0vBGD/AKWSgiP3SUpENmPzTJIT9IC4/oTUx8GYkGj23l45Dlj/ALW9t39ePqrv4m9E/fWyMSELKjeZCT23AEbT7gwJGfTg+lUjoHV+pdOO0EsJEbNnypVbbnsWjccc47gkHFB6WvrkRRvI3ZELH6FBP/avNPRmkP1HqsjXsj7dpkk2nkLkBIlznauWH1A+pzVhdE+LE2sXZtZLZY4HicMV8xyDj1bhVBG4cjuQM++A2K3XS2ol5YTJEQ0e7lUlQ4IKvghXG0HB7cj1zQceudFbp3VI2sZHA2LLGScnG5laNsAblyh+kEZz3p/+6AuRKNOmXI8yBn79gfKYf3d6Z76O76p1FZI4THEAse7kpFGCWJZ8AM5Lsdo5OQPTNSD7oaw2/IEiViqRSKMAnAXygOw9woGDq7wwFrpMN+0zvPKUaVW27fxoJGON2RxkknPJ4rp0f4b/AH102e7muJPMhDR26kgqBEgYBs5IX2sALjGCec1OvFKEnpyABSTtt+AOfm+6tvBiJl0OcMCD5k3BBB/0aUEe+5u1JvNuoCfY2LKB6BshSR7sgjP+6PdUK6a6b++OsPamRo0kllMhXuVVmfGDweVHfIHfnFS77nOBlvbjcrD/AMOO4I/PX4Ui8Kbdh1CxKsBuuOSCB+dQRnrLpttJ1Nre3mcDC+XJna+2VcEErjn2mU4xke7OKdvFLwzTR1tmhleTzcq+7A9tdpyu0DC89jkj30t8abZ21sEKxGyHkAkfxqV/dHQM0NntUn8ZJ2BPovuoOfiBfvcdLW0sh3O/klmPckBhk/E4pL0M846WuzabvN8yTG35238V5m3HOfL34xz7q6dWQMek7RQCT+K4wc939K7+G+sy6f07NPHEZJI52KxlX5yYgSQvIABLE/CgrToePSnDpqjTxuxHlyxn2FGMcgAnOeeQRgfxtHxbtmg0K2isGZ7Zdiu687ogvsMxXgqzEEnsSR7xVc9adVW2q7PkuneRdM+XaNt2/IxtCKg3EnBzjPHrmrIXWbnQNEs0mtvPZ2cTRtu2pGxdwjMAQp9sDBBHzhg4oIH0Hp+i3KRR3kk8F1v5ZmAhc7shc4IUEYHtY9eakP3SXE1nj9XJ/clQnqCSPVrpBpVg0DMMOkZ3BiT87AAWNR6ngevFS/x30yRF06M7pGS3ZXYAnJHlgn+lAv8AELqeW10HTYIGKG4gQOwODsWNMqCO2Swz8Bj1pL0p4KQ3Wk/KZJHFxLG0kWCNigZ2AjHtZxknPGcDty89YdDS6hoWntbrumtoEby/V1MahgPewIBA9cEd8VEtE8X7ix09rBrbMyBo43YlSgbPDRlcllyccjPHHHIOv3PPU0nny2TsTEYzJGpPzGUgMB7twbJ+Iz3NQfozps6lqRtfMaOORnMpXuUQl8YPBOQuM5APPpVmeA/QU9s8l5cxtFvj8uJGBDEEgs5U8qPZUDIyefTGYr4NWrDXMsrAYm5IIHY0DR1l082harGttKx27JomONwBJGGxgHlGHYZB7V6mibKg+8A1558fbZm1aIqrEfJ4+wJ/1ktehbf5i/7o/wAqDpRRRQQfxf8Aycf3qf5mqQq7/F/8nH96n+ZqkKv/AA70fyqNs9QVIekhafjPlnHG1W3Hu/s424Pb5270xUepRp9p50ix7gm8hQWBIyeAOATyeO1bdtxRlwWra01jrrHWNObRimYvGkaudyRvbaNq54Gd2Pr9fprnTx1ToAs5vLEgfgEDByAR3Jxjk54GaZ6nsuamfDXJjnWJjkjes1tMSKKKK6UUi6U+SYk+WcZG1DuPJb4AHbjb870z2NME5G47RtGeBndj4Z9fpp+v+lhFZx3PnId5Po/IONoGV4PsyZzjsMZqPVV7FOLLkyZ8V7TEzppOukTHXTVvyxatYraP7FO3SP8AjrX9/H/ctNNO3SP+Otf38f8ActWGXyW9paqeaPd6QrJrFRPxWu3i0i6eJ2R1RcMpKsPbQcEcjgmvJvQJZiiqe6Q8O576yguW1W/RpU3FRIxA5PAy2fSrD6c0f73WxSa6kmCsXaWdhkA44LE4AH/egfDGD6du3/70ramy76otYUR5bmBEk5RmlQBx71Jb2vqzSuDUI5IxJG6PGRkOrKyEe/cDjHxoFBrNQCy8VYZNTltMwJDFHuFwZl2u3sYA7KPnn1J4qcJeIUDhlKEbg4IK49+c4x8aDoyA9xmtgKarHqy0nk8uG5gkf9BJY2Y+vADZP1Utu9SihAMsiRhjtBdlUEnsBuIyfhQUv409A319qCy2lu0sYgRSwZB7QaQke0wPZh/GrosodsaZGGCAH3jgZFc01qBpjAJozMBuMYdS4HvK5yByO4rm/UNsIjKbiERBtpk81NgPuLbsA8jjNA41q6A9xmkem65BcqWt5opgvcxur4z2BwePrrq+pRrIIi6CQjcELLvK8+0Fzkjg849KDuBisFRnPu7VGOpbxL6xuFsb2KJgApnWRdsZBViGdT7OQCO+Rml/Sdu0NlAss4uWWMZmDbg/c7g35wxxk98ZoHvFYxTRbdX2cknlx3Vu0hOAgmjLE+4ANyfopznuVRSzsFVRkliAAPeSeAKDrRTXpvU9rcsUt7mCZhyVjkRzj34Bzj406UBWrqD35pLqOrw2y77iWOJf0pHVB9GWIrnpfUFvdAm2nimx38uRHx9O0nH10C5UA4HFDLnvXCbUo0dY3kRXf5iFlDNjk7VJy3b0pHH1VaNL5K3MBlzjyxLGXz+jt3Zz8O9A6KuO1BrG6mmfq2zWTymurdZc42GWMPn3Y3ZB+HegdFnUkgMCR3AIyPp91dKqLw2/9Qav/vH/AKlW6KDFGKq7wO1SWcX3nSSSbLnC72Zto9rgZPAqwn6htgjSGeEIjbXfzE2q36LHOFPwPNA4YopDpmuQXQLW00UwHcxur4+nBOPrrvc3yRIXlZUVRlmchVA95JIAoOsjhRliAB6k4H8awjhhlSCD2IOQfrqv/EvqG2u9HvRbTwzFUXcI5Ecj8ZH3CkkD406eHN4kWjWbysqIIFyzEKo5wMk4AySP40EsEYByBye5ratILhZFDoQysMqykEEHsQRwR8a5WupxSsyxSI7IcOFZWKn3MAcqePWg7JGB2GPorY016j1TaWzbLi5gif8ARklRG+nBIOPj2pL1L1fDZ2j3G+N8Rs8a+Yq+bgZwp53enIBoH+tSgznHPvqN9G9bxX9vC7PCk0qk+SsilxgtxtzuOAue1O8mvW6iRmniCxHEjGRAEOcYY59g54wcUC+sYpDFr1u5RVmiLSKHjAkTLqckMozlgcHkUrmnVFLOQqqMliQAAOSSTwBQdMUVxtLxJkDxOsinsyMGU4ODyCQeRiu1AUUUUEH8X/ycf3qf5mqQq7/F/wDJx/ep/mapCr/w70vyqNs9QVtHIVIKkgg5BHBB9/w7VrRVhMaxo4znodotzOkU0jKp4BxuwBliDkjaMbuecVv1BpSRXLRQsXBORwAPaOVCncdwwR7XGaaaK452fJGfiVv8umm79Ne7bvxu6ac+5z1Tpye2VGlQqGAOTjgn80/EY/qKcR0/B8g+Uea2/OduwbsfMxjf83efn9semabNV16W5CiUgiPOzAxtBAG0e8eyPjTfmueuDa8uOvFvFbROs7sdY7c/9pzbHW07saw3a4YjBY4wBjJxgdhj4Z4+k1zooqzrWK9GjXUU7dI/461/fx/3LTTTt0j/AI61/fx/3LUcvkt7SlTzR7vSFQ7xh/I13/uL/wBSOpjUQ8XYy2j3YUEkovAGT/pEryb0CD9EWWunT7c2k1osBjHlh1ywXJ7+yealfUkd0ug3Y1Bo3uPJk3GMYTGTtwMD83HpUX6L8XILKwt7eW3uy8UYVisWVzk9ske+pDrPVqarot+8EcybY2TbIu1idobgDORg0DF4V+HFrd6dHcXyG4eVSq72YiONWKqqAEbexP11r4XW3yXVNT0zJa2UFlViTgZVf6pJg+/aKl/g/GV0a1DAg7W4IwfnvUb6OgYdT6mxVgpj4JBweYex7UDBoXRVnJ1Hd2r26GCOLckftbQcRc98/nH+NLvFnUYYLix0x2a3sQoknCbjmMMypHxk4/Ft7+WB/NrGsasNG6jmurqOTyLiHCOq7udqZx6HDIQRnPIPrTl19aTPNYa1YQvOIkHmRYO8xNuYHaMntK4PfGVOCAaCJ9a6loT2h+9v4m6iKtC0ccqNkEcFiPdk5POQOad/E7Vnuen7C4fHmtJG5P8AtbHycfEjNP8AF45ae4G2G5MhHEYhBYn9HOcGuPjsGl0uAojczo23acjKMeRjgjNBIOifDu3sUWchnu3QmaZmYlmfDPxnAGfhniq28FeiotQjlkvcywwylYoST5YdgC7lR3ONgH11e6j2B/u/9q8/eEnXP3rhnNxDK1q83+mjXdslCjKsPcylcH/ZOM84B6620JNB1CyvNPBijmk8qaIE7SMjcAM9ipPHoVBFZ8VtMa612xt0kMXnweW7rw2wvL5gH0puGO3Nb3+oP1Nf2q28Mi2Nq/mSyyLt3HKkqPjhdoAOfaJOABTl1lbseptMYKSoj5IBx3nPfsO9Au6z6SttO0O9jtI9isgLZZmLEMgySTTbf2dxL0pCtoGL/J4yyp85owfbAA5PHJA7gHv2Mt8Voy2kXYUEkxjAHJPtpTXoXUi6boVlNNFK6iONWEa7mUHOWI9AMevwoI/4efeK6W2RIo47uLY22TcsplTB3Bs4l9oZxz9FJvFHX4JdXgtL+R47KBBLKqhj5rkFlB28kY2jPp7XvzTd1jqdvrdzajR4JPlQlDSTiMxbV45dh7jzuPbHHfFSXr6wn07VItWgha4iMflXKKMsByN2McDbtwe2U5+dQQ7rrWdI8qObR/xF3DIrIY45E3D1zkY44OfdketX5o94ZreGUjBkiRyPcWUMR/WoBB42WEhVYobmR2wAiw88/QfSrKFBBfEI6TG0U2rBWdVZYkO9iwJBOIx35/OPFVr9+bSPWdOl0mCW2WaRYpQ0ZjSRXdU9kZ54c59MhT6U+dX3I0/qFb2/ieS1aILC4XeI2CAcA8bg+847/jM0j6t6nOpajpc8MEy2sN0gWZ0K+YxkiZiF77VCDn1yaBf4x2jTarpcSO0ZlzHvU4ZQ7qjEH37WalXiT4WWNvpcstrD5UtuodXDNlgGXcGyTu4JOe+QPorr4lQMdc0chSQJBkgEgfjE7n0qW+JsZbSbwKCSYTgDk9x6UEN6m61ni6Zt51c+fcJHEZM+1yG3sD+kQhGfTdmnXpjwc09bJFuYRNLJGGkkYtu3MMnaQRtAzxj3c5prn6Sk1Dpe2hiB86ONZEU8FipbKc9iVLY+OKNA8ao4oEgura5F5EojMSxkmRlAAwCcqTjsR/Ggb/BnTvk2sanCWL+UNm48kgSYBPxxV11TfhFBcDV9Re7jMcsih2X0Bdg+0HscBgPqq5KCo/AHtqH/ABQ/+VMXhj0XDqF7fm6zJDb3LbISxCF3ZxvIHchUx9dSHwGgZRf7lK5ucjIIz8731v4KQMtxqu5SuboEZBGRum5Ge9A16hosejdQ2PyHMcV2NkkQJ28koe/5uSjAehU/RSjq2I6xr8enSMwtbaMSyoDjeSqv/wDZGvvA3YxmlXiTAx13SCFJAcZIBIH4xe59KT9d2k+lasmrwxNNA6CO5VeSoChCe3A2qhB7bkIOM0GfFbw0soNNlntIhbyQheULAOpZVZWGee+QfeK01n/0cv7iH/rxVw648Rhq1hNb6bBPICm+eR02rGiEORnJy7FQAPifpD5a9Pve9Lpbxj8Y1su1e2WRxIF5xgkx4oJT4dfkqx/4aP8AtFQXwcH/AJhrGP1//wA5aS9GeLqWtlFZy2ty13AvkrEkZy5XhB71OMAgj0Nd/BS3miutUNyhWTzAXABI3bpCwU/ncnHFBG+lHsLe6uoeoYf/ABTzEiWcMyFT7iPmgnnf2II5GKsDr3pOy+80hjhQrbWzNbMCTsyM7gQfazwc85qPdW+J2nX9pLDLaztcFWSON4fxiSHIUhhnbhsHjn4U89P9MXS9NPayqfPeCXZGfnLuLMkffg8jg9t2PSg6eEfR1oLGzuxAguPLJ83ndkl0PrjlSR2qF9J9Ix6nrOpJcljbw3LyGIMVDuXdULEc4Ub/AOPuzmTeDnXcRgt9NkSVLmMOpBTC4Us/fOVOOMEdwa08Krdl1fWCykAzcEggH8ZJ245oOfjF06LOCyvbNdv3vdEA5OI8jZknkgOAvP6dK/F3qjzdKgjtuW1Fo1jA7lDtc/xJRfrNWHrukJd20sEnzZUKH4ZGAfpBwfqqjfCjS5rvUIo7n2o9JV1X1HmNI23+BJI/drQXb0xoq2VpDbp2ijC/Sfzm+tiT9dOlYWs0BRRRQItT0mK6Ty7hBImQdp7ZHY00fg80/wDZY/6/bUjrFSpktHKJmEZpWesI9+DzT/2WP+v20fg80/8AZY/6/bUhzRmp8XJ90/tjhU7Qj34PNP8A2WP+v20fg80/9lj/AK/bUhzRmnFyfdP7OFTtCPfg80/9lj/r9tH4PNP/AGWP+v21Ic0Zpxcn3T+zhU7Qj34PNP8A2WP+v20fg80/9lj/AK/bUhzRmnFyfdP7OFTtCPfg80/9lj/r9tb23QtlG6vHbRqykMpGcgjkHv76fs1kVicl5/yk4dI+kCs1is1rTYxWcUUUBRRRQasua2oooNQnwraiig1ccH6KrzwW6XubC1nS8iMTPOXUFkbKlEGfZYjuDVi0UGAMVmiigKKKKDVUx2rJrNFBqEx2raiigwy570AVmigKKKKArXb61tRQYFZoooCiiigKKKKDULjtWazRQa7ec1ms0UGuznNbUUUGoWs1mighfiLq2oRpHDpluZJJ9ymbPEOMcn0B5OGY4yOxPFK/DrooaVaCItvldt80n6Tn0HrtA4GfifWpMK2FBmiiigKKKKD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206375" y="-152400"/>
            <a:ext cx="8758113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 smtClean="0"/>
          </a:p>
          <a:p>
            <a:endParaRPr lang="en-GB" dirty="0"/>
          </a:p>
          <a:p>
            <a:r>
              <a:rPr lang="en-GB" sz="2400" dirty="0" smtClean="0"/>
              <a:t>Future Proofing Ireland’s FDI Competitive Advantage </a:t>
            </a:r>
            <a:endParaRPr lang="en-GB" sz="2400" dirty="0"/>
          </a:p>
        </p:txBody>
      </p:sp>
      <p:sp>
        <p:nvSpPr>
          <p:cNvPr id="11" name="Hexagon 10"/>
          <p:cNvSpPr/>
          <p:nvPr/>
        </p:nvSpPr>
        <p:spPr>
          <a:xfrm>
            <a:off x="1072895" y="3292789"/>
            <a:ext cx="1060704" cy="914400"/>
          </a:xfrm>
          <a:prstGeom prst="hex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Hexagon 11"/>
          <p:cNvSpPr/>
          <p:nvPr/>
        </p:nvSpPr>
        <p:spPr>
          <a:xfrm>
            <a:off x="196895" y="2781460"/>
            <a:ext cx="1060704" cy="914400"/>
          </a:xfrm>
          <a:prstGeom prst="hex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Hexagon 15"/>
          <p:cNvSpPr/>
          <p:nvPr/>
        </p:nvSpPr>
        <p:spPr>
          <a:xfrm>
            <a:off x="1095831" y="2325624"/>
            <a:ext cx="1060704" cy="914400"/>
          </a:xfrm>
          <a:prstGeom prst="hex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84" y="2999493"/>
            <a:ext cx="677561" cy="478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079" y="3559958"/>
            <a:ext cx="682243" cy="456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 descr="http://www.lowe.ie/wp-content/uploads/2013/10/id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079" y="2473709"/>
            <a:ext cx="718208" cy="56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Hexagon 23"/>
          <p:cNvSpPr/>
          <p:nvPr/>
        </p:nvSpPr>
        <p:spPr>
          <a:xfrm>
            <a:off x="1966290" y="2559194"/>
            <a:ext cx="1597598" cy="1404478"/>
          </a:xfrm>
          <a:prstGeom prst="hexag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000" dirty="0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681" y="2617086"/>
            <a:ext cx="386816" cy="67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246579" y="3301579"/>
            <a:ext cx="100860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 smtClean="0">
                <a:latin typeface="Arial Narrow" panose="020B0606020202030204" pitchFamily="34" charset="0"/>
              </a:rPr>
              <a:t>Department Jobs,</a:t>
            </a:r>
          </a:p>
          <a:p>
            <a:pPr algn="ctr"/>
            <a:r>
              <a:rPr lang="en-GB" sz="1000" dirty="0" smtClean="0">
                <a:latin typeface="Arial Narrow" panose="020B0606020202030204" pitchFamily="34" charset="0"/>
              </a:rPr>
              <a:t>Enterprise &amp; </a:t>
            </a:r>
          </a:p>
          <a:p>
            <a:pPr algn="ctr"/>
            <a:r>
              <a:rPr lang="en-GB" sz="1000" dirty="0" smtClean="0">
                <a:latin typeface="Arial Narrow" panose="020B0606020202030204" pitchFamily="34" charset="0"/>
              </a:rPr>
              <a:t>Innovation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95" y="944215"/>
            <a:ext cx="8437563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data:image/jpeg;base64,/9j/4AAQSkZJRgABAQAAAQABAAD/2wCEAAkGBxQSEhQUEhQUFRUUFRQUFBUVFBQUGBQVFBcYFxQVFhcYHCggGBolHBQUITEhJSkrLi4uFx8zODMsNygtLisBCgoKDg0OGxAQGiwkHyQsLCwsLCwsLCwsLCwsLCwsLCwsLCwsLCwsLCwsLCwsLCwsLCwsLCwsLCwsLCwsLCwsLP/AABEIAQMAwwMBEQACEQEDEQH/xAAbAAACAwEBAQAAAAAAAAAAAAACBgABAwUEB//EAE0QAAEDAQQFBggKBwgCAwAAAAEAAhEDBBIhMQUGE0FRYXGBkbHBByIycnOhssIUIyQzNEJSktHiFjVTY4KDoxUXJWJkovDx0uF0k8P/xAAaAQADAQEBAQAAAAAAAAAAAAAAAQIDBAUG/8QAOREAAgECAwQGCAYCAwEAAAAAAAECAxEEEjEFIUFxEzJRYaHBIjM0QoGRseEUFSNSYtHw8SREcoL/2gAMAwEAAhEDEQA/AGUL4w5wggDW6s2aESAkIAzqjJXEmRmrIJKACYMUNDjqGVkalFMAUCKcqEAUAVKYAvCtaEszKYgCmADu5VHUlmBWhmCUxFSmFwyOKllgFAApiO+1krickjZRbNWshZOTZoopBlK4yi1O4rAwmBnV3K4kSMyFRITafFJySKUTSFF22VayAlMVyIsMEoAjkxAOTQMyc/gtFEhyIxOQRKc1JMdjNwVCAcqjqS9DzlaGZAyUN2BJsMMhS5NlqKRHJXGZuaqTFYBUSMq8s6y0DLKAIkBRCpMVgH05Vp2RLjcgZCTk2NRSIpGUVS1EzNUSCmIkp2HcGo+FWXtJcjFxVohsApgHTyUyKiQqSgSmmADmcFpFkNGYpxmm59glDtLKQwCgASqEAUwKTuIZIXmnURICygCQgCkAQpgCmIohAGvwN9y/cN2Cb0YQuiOHq5ekyvL2iPIsySBsnnyG8qkr7gPb/Y1eJ2To52z1TK6vwWItfI/D+7jys5VVpDiCCDkQcDPAhZ2a3Mxep7P7Hr/sn9S3/CVv2seV9gJ0NX/ZP6k/wlf9jDK+wzrWGpTE1GOaCcJESsa1GpTSc1YpJrUuvYajBecxzRxIgY5JSoVYLNKLSKaPM1pJAAJJwAGJJ5IzUJXdkI9ztBWiL2ydEcWz92Z9S6vwde18j8PoGVnLdhgd2EHAhc/Mk2FhqFm0DHFmPjRhgYPrWqozcc6W7tCz1PM1pJAGJJAA4k5BQld2QjS2WGpSjaMcycpETET2hazpTp9ZWBpo8pCgQKYhkXmnSXKNRloasBRUgUmBCmAJQIolO9gHenZPk4p8ad085bB9a+whQ/4ypP8AbbwHwEMr5MzGLVGyA36hxIN1vJhJPrHrXtbJoxeao9VuXmXFGb9anX8GN2c5Y3iOMzE8kJPa8s91FZfEWYLXOytusrDO8Gn/ADAgkE80etb7Tpq0aq10JqLiedut1QkDZsxIGZULak27ZULpWdrWHSzrO1rmtDrziMZG6dy7sXiHQimle7LnLKK+ltMutDQHNDbpJEE44cq8XGYt14pNaE5m9Tva1/RW+czsK9PaPs65ouWh59TbK0MfWOcloPBoAJjnn1LHZdKKi6r10+AoriYU9b3bTFjRTnlvAcZmCeSFEdqyc96WXxFnJrzYmi5VAguNx3LhLTz4EdXBXtOklaotXuYTXE6OrFEPsQYcnbVp5i5wXTgYqWFUXxv9WOPVEqzUy2uxrs21WtPOHgFePCLjVUXqmvqZcRk8IOVHnqe6vS2npH4+RdTgJhXlGQKBDEXLgUe06GwSVRNzQKHqUi5SsO5RSGQpgCU0hB2Rt+oxv2nNB5px9S6MPSz1Ix7Wib7x7NUXru8gu6AQO9fYZ1my8dTQRtJ0rtWo3g4xzHEeohfIYmPR1px7347yWMGqQ+Kf559lq9vZHqZc/JAhQOS+f4GZ3tY9K0qtBrGOlwc0kXXDANIOJEbwvcxmKpVKKjB793BhOSasLlFsuHOO1eZF2aM0rjdrp5FPzz2L19rP0I8/I3mKNTLrXh8CGOOtZ+St85nYV9DtH2dc0XLQHVX6K/zn+yFOzvZ3zYR0Er8F4K0Mxy17+Zp+k91y97anq48/Jmk9D16omLIwncantuW2z92HV+/6sIaC3rLZblupn6tR9J457wDuwH+JceKp5cQn2tPxMqitM9vhDOFDnqe4tdpe78fIqrwE2V5VjK5UIsB3QuI1CSANS9SyJASUARzlSiDkZOKtENnT1ZpXrQ0/ZDneq77y79mQzYhPsTfl5jjqdWpa/l4buubPpIv/AIL0ZVv+el3W8/6Kv6Rz9aKUVp+01p6R4vcF521YZcRftS/r+hs6WqXzT/SH2Wrv2P6mX/ryQ0KULwEyLAGnjxWjl2EZe0OnmOcdqUOsuZYz66eRT889i93a/Ujz8ipChVy614fAzY462/RW+czsK+h2h7OuaLnoDqp9Ef51T2Qls/2d82ENBJDsMeC8NRujG45a/H4mn6T3XL3dpdSPPyZpV0B0Qf8AC3+itPa9Kj7E+UvMI+r+ZNL/ACihZbQM21KRdyXnNa8ffDepVW/Vp06i7V4uz8RS9JJnn8ImVDnqe4s9pe78fIKvASyvLMQUxHfBXDY2uWkM0UPUtFoAiAMqquJEgJVkjJqdS+cf5rR6yfdXs7Ih1pcl/ngaQPa7QU1tttDN+/F3humeGC6Xs+9bpc2+99Csu+559b6WFN3AlvWJHslc22YboT72vnv8hs01S+af559lqvY/qZf+vJAhScV8/wACTr6W0MKNNtQPJktERGYJ48i9PFYFUKampX0Bo47DiOcdq4YdZEjRrp5FPzz2L3Nr9SPPyLkKFXLrXh8DJjjrZ9Fb5zOwr6HaHs65o0noDqp9Ef5z/ZCWz/Z3zYQ0EZ2XR3LxImD0HTwgH4mn6X3HL3do9SPPyZpW0K0T+q3+itPvpUfY3yl5hH1fzM9Ra4qUalF31HBw5nY4czmk9KWz5ZoOD4ef3Ck7qxn4RMqHPU9xTtL3fj5BV4CWQvLMQUxHdXEahMkofeNJs2hZt9hpYqUgKQBnVWkSJGZKokbdBfFWNz+O0f1YD2QvfwX6WEc+b/z5Gsd0bizTrv3vf9534rw3VnpmfzZEbjTpI7WxB2ZDWO6RAd3r28V+tgVLjZP+/M14GeqFUXKjd4de6CAO5Z7Hksko8b38PsCOK/Qda/cuHOL31Y4z3Zrzns+vnyKPx4c/83k2O1rdUApMZOJcD0NBBPrC9TaskqUYcb/RDkKbPKHOO1eHDrIgaddD8XT889i9za3Ujz8i5Cg8yOteI1ZGWo462/RW+czsK+g2h7OuaNJ6Gepjw6hUZOIcZ5nNEH1HqU7NknSce/6ihoLzNXa5qbMsIxgv+rH2gd/NmuCGCrZ8rXx4EZHodnwg1xcpM+sXF8cgBHa71FehtGSyxj33Cs9yQeiP1VU9FaffTo+xvlLzHH1fzF7U617O1M+y8Gmf4sW/7g0dK5MHUyVV37jKk7SO34Q8qHPU9xdG0vd+Pka1eAkleWYgpiGFtPiuBy7DoUe00lQ95ZJSAidwBKZJnVOSuJMgGtlU3YlK51XaWeaIow0NgNkAzhHLvhdEsfUdHoUkla3earSxzyuNagz20dMvbSNGGlpDhiDMOmd/Ku6GNnCj0Nlbf4/EWY8lltbqbg5hgj18h5Fz06kqcs8HZgmdn9KqkeQyeMmOr/2vS/N6luqr/H6fcrMcW3Wx1V157pPqA4AbgvNrV5VZZpveSzy7SDPBEVxIcj2aW02+0NAeGANMi6CN0YySu3EYudZJSS3ClNs51PJcct6CJ1tJacfWpim5rQAQZEzgIXZXx0qsMjSLbujnWO2PovD6Zg5cQRvBG8LGjVlTlmg95O9HadrpUu4U6d6M5dH3f/a9BbUm92VX/wA4fcbqOws2y1PrPL3kucezcANwXJOcpyzSe8wbbZ0bLp2oyzmzwy6WvaSQ69FSZxmPrHcrWMlGn0Stbf4mkW1GxzGvLSCMCCCOQjELmTd7i0PfprTj7TdvhguTF2frRMyTwXTXxUq9s1t3YOUmzklY3IBhMVhiXmnWWgCIEVKAJKa7gBgFXeyJsmWoZRSAKlUhMzJVEgoA3sXzlPz2e0FrR9ZHmvqNDrpbSdOz3b7Sb0xdDT5MTMkcQvpsRiKdC2Za9hcpKJ5Ayz25jrohw33QHsJymMx6lhahjIu2q+aJ9GaFTRlIttVNjs21Q084dBXlUIuNeMXwZkusdnXZoD6cCPFd2hdO1l6UOT8jWYsleUSUGkmBmcBznJNJvchD5rFYW/BHtA8hjSDG5kT6gV9Jiqa/DtLgvoaTXonz0Dgvn3dmCSHnQFkFWwXCB4wqiYyN50HoML28JTVTC5e2/wBWbxV4iVYhFWmCMRUYCOW8JC8ikrVI37V9TFajN4QmgChAAxqe4vT2kur8fIurwEwryzIFMQwBy4LHRcuUhkQALnqlHtJcjMulXYlu4dNTIqAUqSikWAoprUTMlZJEAa2M/GU/PZ7QWlH1kea+oI7uvmVH+Z7q9nanufHyCrwMdRT8ZV81vao2X1pckKlqeR36w/njtWX/AHP/AKF757tePLpea7tCva3WhyfkaS1Fd7wM15cYtmbkkejQLTUtNFu6+HHmZ4+P3V24WmnViu/6byIycpJH0muwPa9h3tII5HAj8V9BJKScTq13HydwIwOYwPOM18tZrczmPoepx+SU+ep7bl7+A9Qvj9Wb0+qLGm7Js7cOD6lOoP4nC9/uDl5uIp5MSu9p/N/2ZyVpHR8ImVDnqe4uraXu/HyKq8BJc5eYonO5Gd8qrIi7GGV551lgosALnqkuwlsBMkiADplTIuISgsiYElNCMyqJBJQBpYvnKfns9oLWj6yPNfUENutOiqlo2ezu+LfmTGd2Owr38dh51suXhcqpFy0B1d0QbK2pUquaCRjBwa1skkk/8wSwmGeHUpTf2SCEcu9izY6+0trXjJ1YOHMXYT0Lzqc8+JUu2Rkt87nV178qlH2XdoXRtS2eF+x+RpUvwE94O9cCOVp8Ri1CoXrQ532GHrcQB6g5ehs+N6jfYjWgvSud7RVvvW61MnC6y7/Lwd63ldlKpfETjy8P9msZXm0KGsFG5aazf85d0P8AGHtLx8THLWku/wCu8znuY06EqFujHObgW07QQeBBeQvTw8nHBtrVKXmax6gGsbBVbZLQ3LaUwfNqFpE8xEfxIxSU1TqrtXjYU99meXwjnChz1PcS2h7vx8iK/ARyvNOcGUxDHK846ySkMyccVojN6kvJgSUrAaUypkXEJRYoqUwIEIASUCBKoRpYh8bT89ntBa0vWR5r6gtRr1s0nUobLZGL1+cAZi7GfOV7+OrzpZcnG5VSTVrCtbdJVqwiq8kfZENHTAx6V49XF1Km6Tv9DPe9S9C/P0vSN7VOFd68OZUVY7GvXl0vNd2hd+1etHk/IqYrOXlptaGbVxw1Cs12nVf9p4b0ME9ryvc2Yrwcu/6f7LpRtcy0LoK0U7Xtn3LrjUL4dJh8nhxhOjh6sK2d2s7+JEKclO7Ofr3Qiu1257B1tJB9V1cu0YWqqXah1VvOron9Vv8ARWn3100fYnyl5lR6gOqLxXsrqTs6bxHNeFRh+8D1J4JqpRyPg/uvEKe+NjyeErKhz1PcRtD3fj5GeI4CPeXmnNcqU7BcYl5p2EQBk44rRLcZvUqU7CLaCUnZDSbNm4KG7miViKbFEQBUpoQJKYFIEaWN0Vafns9oLain0kea+oX3jHrwfmf5nur1draQ+PkXMVCvGIPXoX6RS9I3tXRhfXQ5gtTsa9+XS813aF37V60eT8ipisV5ZmPFiqGz6OvjB1wuB/zVD4h/3NXu0m6ODzLW1/noap2iLY1ttAIJeCBiRcZiBmMlxxxta+9+CMXVaO1r9RmlSqDc4t6HifcC69pRvCMl2/X/AEaVdEwtE/qup6K0++ij7E+UvMI9Q4mo9suWm6cqrS3+IeM3scOlc2AqZatu0im7M9/hKyoc9X3F1bQ934+QsRwEUrzjlBTAZSvMud1iimIyOa0Whm9Q20+Kly7ClDtNFmaAuKpCYMpiLvJWC5AhDBJTSuJuxk6otErEORdnqXXtccmua49BB7lcHlkn2NErU7GsemWWjZ3WubdvTej612IgnguvG4qNe2VNW7TWUrnEvLhIuejR9oDKrHmSGuDiBngdy0oyUKil2MpPeNn6Y0v2dT/Z/wCS9f8ANKf7X4f2aZ0c7TmtNOtRfTax4c6IJuwIcDjB5FliMbCrScEmr8v7InUVrHk05rEyrZ20abHtgsBvXYusGAwJ3hqmviozpKnFNaeBE6iashaPcVxIxYwaR1kp1bGKBa/aBtMXvFu3mESc5xAO7evQqYmM6ORp33eBcqqcMpVg1lp07G6zua8uLKrbwu3ZqXozM/WCUMRFUHSs7tPxuEayUMrOFZrQWPa9ubHNcOdpnuXFFuElJcBKXFHW1t0+y1bMMa9ty/N67jeuxEE8F24jERrWsnuCrUUtBbJXPYwbAvJiGVeUegXKYEQ94ElKwFSgCnFUhMGUCKTA0oeU0cSAelXTSc0mB0NM1aDH1abbP4zZaH7V+BjB104HPJd2IdGEpQjT043f0FJpO1j1CwUb4s+zN80r+2vGb9295OV3/nKtugpZuhy77XzX48uwdloYWWjQFOzB9K86uXNLxUc0t8e6CBkcx1LOEaShTzRvm43fbYElZXWpybdR2dR7Jm44tnjdMT6lx1YZJuPY7EvduGC16KoiwiqGfGXKZvXnZuLQTExvK9GeHprCKolvsvI0cVlucvV7Q/wl5kkMbBcRmZyaOo48i5sJhumlv0WpMY3GV9nsDXbEine8mCXTPAv3Hklen0eETyWV/wDOJbyaC1rToL4MQ5kmm8wJxLXZ3Z3iJjmK4sXhuhd46MxqQynS1T0NQrUC+qy8Q9wm88YAA7iOJXRg8PTnTzSXEunCLV2eynonR1U3KZYXHK7Wde6AXYrWNHCz3Rtfuf3HkpvchR1k0IbLUAm8xwJY7fhm08okdY5hxYig6UrcDmqU8jPdqjq4LTNSrOzaboAMF7szjuaJGXctcLhlU9KWn1KpUs296DFTsOjqrtkwUr+IF0kExwePKPSV1KOFm8itc3yU3uQnaz6ENmq3QSWuF5hO8ZEHlHeMlwV6fQzy8OBhVpWe44bhCzRztWBTEM0ryz0SpQIhQBJQBJQMpypCYMpiKLkCDsx8dvnDtWlLrrmB09Y9IN2tZmwpTi3aQb0keVzrvxdWOecciv28dAnLe1Y9wPy9voP/AMiuj/tL/wA+RXvl6JbTdTsYc0ufdrOpeNAvMdeggZ5DqSoRg4UlJXdm18HcI2shYtFYvc57s3EuO7F2JXlTk5ycnx3kXuONv/Vg9HR9pi9mp7CuUfI1fUA1D+aqekHshLZnUlz8kFPQR7W6SSd5cT0rytbnNMd9cTNiYTnepGeUtOK9rGb6C+BvV6hNTD8jqedU9kJYL1L+IUuoINN5bDgYIxBG4jEELyY3Vmctx78IrJo0vS+q478AvW2g0oLn5M6a8bpBaCEaLfdmdnaIjOZfHclRbeEbWtpeZUFamJFgqXatN0wG1GGeADgSV5VN2nF96MVqMevmkKVbY7J7X3dpN0zE3I7PUu/HVITy5XfXyLqtO1hQcuBOxi1cyNMcVeYzyDBK887CSgCSgCSgAXOhUoicrEa+U3uEncohIAZTAtj7pB4GerFXB2kmJk0ja9rUfUi7fMxMx0rarPpJuVtSJO7udEafwnZN2+z2YrXj5MRNzK9G/wD6XR+K3Xy+la1/t2lZ+7eY0dJFvwfxY+DlxHjeXedJBwwww35rH8TlyWXV8blK+7uOfa7TeqOMQC4kDO7OMcqifpvNpczc94628/4W30VH2mL1avsS5R8jofUB1B+aqek90I2Z1Jc/JBT0EW0ntcvK7TmmPGt/0Gnz0vZXs4z1C+BtV6gWozL1keOL3jra1GBV6Nu9jo9U8dh1FuvaalUOaMS0MIvRuknALOGz7NZpExoWe9mev+kAXMojNvjukRiRDQOOE9fOs9o1LtQXDeOrLgVqNpdrZs9QgBxmmTkScCzpwI6eRGArpfpy+H9Dpy4HP1o1ddZ3F7BNEn/65+q7k4HoPLlisK6TzR6v0InC28XXFchmASmSUqsB2Q5cdje4QKVh3KJQlcG7AOqcFaikQ5ASmIOmVMiohyoLKKq4jN34q46kvQzaxU2kQotmgEZLNts0SSNaFme+bjHvjO61zonKYGGRVRpyl1U3yVx6nhtAIcQQQQYIOBBGYIWyTSsznlqPOkD/AIU30VD2mL1qnsa5LyOhv9L5FeD100qvpPdCNnK0Jc/IdF3QjWnvcvJtqc8x51wPyGnz0vZXsYv1C+BvW6hepDj8CqHeH1PZang/Uv4hR6go6P1ktDHtcar3gZtc68HDeMcudcEMTUi73uc8Ksr6jP4RaAuUqkeMHFk8QQXdrfWV1bRissZd9jorLcmI15eWYXHfVLWLa/J6/jEghjnY3xGLHzmYnHfvxz9TCYnN+nPf2f0/8++9Opfcxf1u0SLNWhvzbxeZybnN5Yw6CFy4mh0c92j0M6scrOA5/BYpGDkZyqJO6uE6ySmBm5+OKuxDe8kpWC5JQAdMqZFxDlQUUnYCByaEDKAKKAG3UE/P/wAv316+yvf+HmaUxR0z9Irelqe0Vy1fWS5v6nJPrMcdJYaJb6Kh7TF6VT2Rcl5HRL1XyK8HY+Jq+k90JbP6kufkFBbmJVdsSDxcvIlJpsycVoO2ubYsLBvmlh/CV7WL9Svga1l6BWpH0Kp51T2QjB+pfxFR6jPntBpJaBiTgBxJwAXlWurI5I6n0HwjH4ml6X3HL0to9Rc/JnbW0PForRFF+jn1TTBqinXIdjN5t+7v5As6VGEsM5W32fmTGKcLiros/H0Yz2tOI43wuKl14819TGOqGrwnx8n/AJvuL0cd7vx8jTE8BEK8+xygpgdyVwnUVKAM3HFaLQzepUpgXeSsO5pSUyRcQ5UFFSgCA96aEBKAJeTA6WgNK/B6t6CWuF17RnG4jlH4rpwtfoZ34PUqMrMZ6w0fXdtXmkXYTecWEx9pki90herKWEm88mvnbwKapydzj61awNrAUqPkAgudEXiMgBwH4dPHjMWqiyQ0FOV9yPFqzpr4NUN4E03wHRmCMnDjmZH4LHCYnoZb9HqTCVmMzzo9ztsXUb03sXkSc5NOcT0L0X+ElLpLq/Py+xp6Gou62afFoLWU52bDMnC+7KY3AAnrK4sZiVVajHReJnOdzpaoaVoUrO5lWo1pL3GDOIIA3dK6cHXpxp2m+JVOSS3npo2rRlEh7NmHNyLWucQeTAweVbKphY71YP0o7xV1n04bVUBALWMkMac8c3O5TAw3QuDE1+ll3LQyqTzM92p+sjbPNKt824y1wBNwnMEZ3T6jz4a4TEqn6MtB06mXczvUnaMou2zXUQ7Ei68vIn7NMEweYLqX4WDzpq/P6I0/TW8Sta9OG11rwBDGC7TBzg4lx5Th1Bclet0sr8OBy1ameRxJWJiVeTsO52yuA6ySgDJxxWi0M3qUmI0bT4qXJItRNJgYKL3K0JeRYdypSAgPemgBlAiiU0rgdfV7QvwvafGXLl36t6b17lEeT612YXCdNffaw4rPodn9B/3/APT/ADrrezL+94fc06LvK/Qb9/8A0/zpfln8/D7h0XeV+gv7/wDpfnR+Wfy8PuHRd5DqL+//AKX50/y3+Xh9xdF3lfoH+/8A6X50flv8vD7h0XeV+gX7/wDpfnR+W/y8PuHQ95R1B/1H9L86tbPS97w+5LoX4g/3f/6j+l+dD2ev3eH3BUO8r+77/Uf0vzo/L/5eH3DoO8r+73/Uf0vzo/L/AOXh9w6DvOHrTqx8DYx+1v33XYuXYwJmbx4LKth+iSd7mFWlkV7iyVgYFJ2Fc78rzzuKITFYzuEngrukiMrbDaIUNtlpJBSpGC4qkJgymIgciwXCB70WHczdUTUSXIzc6VdiGwqddzfJc5s53XETzwqUmtGF2bG21P2lTIfXdw50OpP9z+bLuwfh1T9pU++78UdJP9z+bDMy/h1T9pU++78UZ5/ufzYZmR1tqR84/wC+78UZ59r+bBy7zJ2kKm6pU++78ValP9z+bIc2erRlmtdonYmq67mdoWgckl2fItacatTqt/McVOWhjaRaadTZPNYVMg2+4kzldg+NPIh9LGWV3vzJedO2820joy3UGbSptQ3CSKt67OV664wtZU60Fd3+YpRqRV3f5g2ewW19LbM2ppw517bDJk3jBfOF07tyFCrKOZXtz+4KNRrMtOZzf7Sqftag/mP/ABWLc+1/MSqPtNNL0K9O4LRfF5oewPfewO+JN088FaSjNWziqZl1jmOcpMmwZTJGFedY9AkoGS8gREWAqUgKcVSEwJTEROwEJ7CmtRPQxvKzO5ErDKlABnuHYkyikAUSmAFR2XT3KokSM5VWJudY6X+SNszA9r9rfcW4B4MgNwxJks+6tul/SVNa3NM/oZUNdMEWvR7KmNVlnftJxM7OBJ3mQ9dqX6lNS1S3/L/Zv78U9bHF1etL3/2gHuc4GjWcQ4kiReEwVnSbfSX7GY023nv2Hn1LquLbW0uddFlqQCTAJ4DIJYdu0uQqF2pLuPHqnottWsDU+aoja1ScrrcQDzkdQKxw8c89+i3sKVJN7zpeEOsKj7O+ID6AcOIDjPetsXO7i12F4i0rMTnshcydzjlFoylUSMErzz0CSkBCUxFSgC7yAKcqSBgygRUoAonsKa1E9DGVZkSUwJeRYdzQ9w7FLLBLkADKBAVDgOnuVxJkZEqiBn0IWWWym2OaH1XVDSoB3ksMGXHlwd1AYSV10rU6fSve9EbQtCGfjwA1PtTqukGPe4uc7aFxPo3erdCMM3KtdhRk3Uuw9V242/0FbtKdF76nJjpRtmA1Nytf/wAWoowvv8iqXHkXq9aKHwSvRq1hRdVe3xrpcSxt0xhuwcOkooOHRSjKVrsIOOVpuxvr5RptZZS2peIpMY0XSL1ODFTkxAw5Vpi4q0bPh4doVkrITiVxmAJA5FV2TlR15XHY6bklAGtOg5wLgMBmZA6BOZ5AqUG1dBYylTYADU4K1EhyLY5KQ4llIdgSmIEnsKcdRPQylaGRbQSk9w0mw2iFLZoo2Lce7sSGAQmIElMkCocB09yuJMjJUQMlh0tZPgjLPaW1jcqOqfF3Rib0Ylw3OK64Tp9GoTT3O5sqkMmWVzBmlbPQtFGrZGVYZf2japHjAiPFgncXepLpIQkpQT7yVOKmnA9to03ZKbK/wVlXaWhpa7aRFNrpvAQcc+XnwQ6tKKlkTvLwNnUik8vEDV7S1koUnB7a5qVGOp1C26W3XExdlwgxCVGpShHend7mKE4JC/pF1I1HbAOFPC4Hxe8kTMH7U9ELnnlzPLoZytfce3WLSjK4s4YHDZUWU3XgBLhmRBOC1rVFPLbgh1JqVrHGWVjMC+FWUnMjrBy5Tc1s1Mvc1jc3EAdKcYZmkik77hps9JlMBjnGQ2AWkGMSXXgMgTIImcI4r0YQUUotmm5bjF2hKD3S15OZuNnGJ4gRuzIz5MV+Hpt3T+AnBNnA0tZRSqQ2YIDhOYncuWrTUJWRjJWZ5WFYSHEKVJRUpgVd4cCqjqS0CGQm5dglHtLlSUVKAI493YmIGUCKJVAZ1Rh19yuKM5GJcrM2zMlMRbDj19iHoOOoZKg0KlAEvJ2C4NR0KlETkYudKozbBlMR2Fx2Os7Wq48d78PEYY5HOwB7R0rpwq9JvsRdPW5VlrF1aqeBDRzNvAfj0laQd5slP0md/RTbjSZDXOwlwvNAGYdwzA6XBdVNWVzWO5Clpu1mpVccAG+IAJIABMwTniXYrgrSzTMJyuzx0ysJBEOVJREAVPYexNABeTsTcuUrDuDKLARx7uxMQJKaQrgOfwVKJLkRpwTYRAeyeRNS7ROC4GDhC0Rk1YjDj19iGEdQyVBoUUwBLkAZOOK0Rk3vBlFhXBJTA7MrjsdZ29V6omq3e5gIxgktdkDxM5b11YV75LuNKb1C0TR+Oqj/ADtu8CXFxb0QZ/7WlKPpsiK9JnZ0rbNhSOLmuDXNa0gw9xll/wAY5ZHp5ZXRUnkiayllQiBy805DamMFEkaRIXKSipRYCT39iaEZyqJJKALDkWHcqo/u7E8onIyc5VYi4MpiCacEmVEkqSiimhPeAKeOHL2LRO5GTfuKJSGASmIElAGbyrRk9TMlUSS+UwudmOC4zsNLLaLjpzGIcOLTgRz98Jxlldxp2G6zBgG1cTddgHucGiIJDiScHGWtB5MhAC9KNrZmaq2pxNY7SHXGU33mAXovBzWmXAAQYwB54InFc2ImtyT3GVR33I47RC5XIlRSClSUSUwKKQEnsPYmgM5TIImBRcgDN5x6uxaEPUq8iwrlEoGE04JMqJJUjKJTAqe9MQBKYAkJkgEpiMnnFaIylqCBKegkmwrg5VOYvIdaVyHSXe/7TQG1otj3gBzrzRkBAaDxgDE4nErSdSTVg3vUwlZDJKLASUCKlAEvJgWD3ppBczJTJBlAElAGdQ49XYtDN6gSmSS8gLmrRh3dSlo0iUSpGCSmBQPemAJKYgUCKJVITALRnmquRlT3lEpFAygR1VzG4DzitCGywVI0Gd3MkyykgIUwKSETiqQMBhx6+xUQtQwpRZkmSRMDOpn1ditGb1AKZJowYKZM0ii3ZdfckhsoHBAIEoGUPxTECgRSYGVQ4rQxbKlAy3buZIoBMR//2Q=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1700808"/>
            <a:ext cx="2160241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475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610D93B-EF79-443E-8020-B2613524CE1C}" type="slidenum">
              <a:rPr lang="en-IE" smtClean="0"/>
              <a:pPr>
                <a:defRPr/>
              </a:pPr>
              <a:t>12</a:t>
            </a:fld>
            <a:endParaRPr lang="en-IE"/>
          </a:p>
        </p:txBody>
      </p:sp>
      <p:sp>
        <p:nvSpPr>
          <p:cNvPr id="6" name="AutoShape 2" descr="data:image/jpeg;base64,/9j/4AAQSkZJRgABAQAAAQABAAD/2wCEAAkGBhQQERUUEBQVFBUVFh4YFhcYGBcYGBkbHB0YGBoYHhscGyYeFxwkGxQYHzAgIycpLCwtGB4xNTAqNScsLCkBCQoKDgwOGg8PGi4lHyQvLy0pMjU1LzQ1KSouNSwqKSoyNSkpLSosNTUwNS4tKS0sLCwsNTEsLTApLyw0NSwsNP/AABEIAEsBwgMBIgACEQEDEQH/xAAcAAABBAMBAAAAAAAAAAAAAAAABAUGBwECAwj/xABJEAACAQMDAgMDBQ4CCAcBAAABAgMABBEFEiEGMQcTQSJRYRQycYHRCBUXIzVCUlNUc5GTobI0sTNDYnJ0krPBJCU2gsLD8Cb/xAAaAQEAAgMBAAAAAAAAAAAAAAAAAgUBAwQG/8QALREBAAIBAQYEBgIDAAAAAAAAAAECAxEEEhMhMVEFMjNxFCJBUoGRFWFCsdH/2gAMAwEAAhEDEQA/ALf1rW4rOLzbhiqZC5ALcntwKYfwraf+tb+W/wBlJ/F/8nH96n+dUhVnsux0zU3rS4c+0Wx20he/4V9P/Wt/Lf7KPwr6f+tb+W/2VRFFdX8bj7y5/jcnaF7/AIV9P/Wt/Lf7KPwr6f8ArW/lv9lURW6Qlm2gEsTjb6592KxPh+GOc2ln4zJ2hen4V9P/AFrfy3+yj8K+n/rW/lv9lUxqWgzW6q0sbKrAHJBABOfZOezcdqQbfX0rXi2PZstd7HfWP60ZtteWs6TEL2/Cvp/61v5b/ZR+FfT/ANa38t/sqiKK2/xuLvKPxuTtC9/wr6f+tb+W/wBldbPxKsZpEjjkYu7BVGxxkngDOOOaoOnbpH/HWv7+P+4VG/h+OtZnWUq7XeZiNIekBWawKiPi1evDpFzJE7RuoTayEqwzIg4I5HBNUi0S+jNeZOktL1rVImltbyXaj7G33MinOA3bPuYVa3hloGoWPyltVn8xSqlC05kChd5c+1wowRz8KCxaKb9P6htrhitvcQzMBkiORHIHbJCsSBk1rL1JapL5LXECykhfLMsYfJxhdpbdk5GBj1oHKim+86htoXEc08MbsAQjyIjEE4GFZgTk5Hb0rMWv27Tm3WaNplBLRB1LgDGcqDkdx399Avopt1bqW2tP8TPFDkZAd1UkfAE5P1Cuuna1Bcrvt5Y5V7ZjdXAPfBweD8DQLaKb7vqC3icRyzwxyNjCPIiucnAwpYE5IxSa76xsoZPKluoEkzgo0iAg+48+yfgcUDzRWocEZHamzVOqrS1bbc3MMTHB2vIqtg9jtJzjjvigdaKT2d/HMgeF1kRuzIwZT9BBwaQ6n1XaWp23FzDE36LyKG/5c5/pQO1FItM1qC5UtbyxyqOCUdWA+BweD8DWk/UFvHKIXnhWUkARtIgcluFAUtuJOeOOaBwopnl6ws1l8lrqASZxsMqBs+7vwfh3p33UGaxmmHrfq6PTLR55Ru/NRM43ufmrn0HBJPoAe/aqMsLzXOoZHaGV44lODtcwwpnnZx7TnGDzuPbPfkPSVFVJ0B0Fq1lfI13dNJbhW3BZndWJBCqUftyc5A/NFWXqevW9ooNzNFCD28x1TOO+MnLfVQOFFN+l9Q290CbaeKbHfy3ViPpAOR29azqGv29uQLieGIsMqJJEQkdsjcwzQL6KaL3q6zgkEc11BG5/NaRAeeRkE8ZHvrrqnUdtagG5niiDfN3uq7voyee/pQOVFcLO/jmQSQusiN810IZT6cEcHkEUjh6ntX3hLmBjGCzhZYztA4JbDeyAfU0DnRTXpnVNrdMUt7iGVl7qjqzfTgHOPj2rROr7NpvJF1AZc42CVN2e2MZ7/DvQO2azmoV4taW11prxpcR2+XUkyyCONwM5jLHgZ7/+0Vr4RaW1rpyxvcR3JEjEGKQSIgO38WGBwcEE4970E3opkuet7GN/Lku7dXBwVMqZBHcHn2T8DinWO8RkDqylCMhgQVI9+c4I+NB2rGaY065sGfYt5bFs4AEqcn3A5wT8Kgvjf08158m2XdvCE3Hy55lhDZ24kXJw23t8M/GgteimzpuIx2lujSicrCgMoO4SEKAXBzyD3zSa463sI38t7y2VwcFTLGMEdwecA/TQPlFc45wwDKQQRkEcgg9iD6ikFv1NaybvLuYH2Dc+2WNtqjgs2G9kD3mgc6KatL6qtLpiltcQysMkqjqxwO5wDkjnv2p1oCiiigg/i/8Ak4/vU/zNUhV3+L/5OP71P8zVIVf+Hej+VRtnqCsVmlWl3YilR2AKhhuBVWBX1GG4ORxz24ruyWmtJmI1nt3ctdNdJKdDuEguFa4QMqnLKRlhgblwMjBzjvx76x1BexzTs8CBEbkAAg5PtNu5OTuLcjA91d+p9dF5IHVBGNvK4X53IJ3AAvwB3+j0pmrg2fDOW8bVlia33dJrrrH/ABtvfd+SvTuc9Y6hluwgmx+LzswCMA7fZ78gbe55+NOI1y3+Q+T5Mfn/ADt2z2c/N/Szv2EnONvNRuipX8Ow2pWkcorO9GnLn+OrFc14mZn6tjGQoYg4JIB9CRjOP+YVrUi1DqdZLRIBGodcZk2Rjdn5+AB7HZeRycfGo7W3Zc2XLWZy03ZiZiOf0jpKN61iflnUU7dI/wCOtf38f9y0007dI/461/fx/wBy1vy+S3tLFPNHu9IVCvGb8i3f0J/1Eqa1DPGNC2jXQAJOE4HP+sSvJvQKN6ATWjDJ96N/leZ7e0xY37V/T5+birV6ZTVBp2o/fjfu8lvK3GPt5Uu7Gz47e9VZ0L4jXekQvFDbLIJH3kusuQdoXHskDHs1aHQHiBca01zbXUCQobdsFRIMliIyDuJyMMT9VBDPucf8dcf8P/8AYlJOqj//AFif8bbf5w0y9M65c9O37+ZBl9pjeN8ruGQQytjtlQQQCCK77rqXXLa5vIWiea6glK7W9lDIm0c8j2V9eaB6+6FcpqkDKcMLVCCO4Ilmwf6CpH0v0G+iwS6rJN5s3yR3MWzjc4DDL7sn2sZOPf7uY/8AdC2ztqUJVWI+SryAT/rZ/h8au3UNHF3p7W7HAmt9mfduTAP1HBxQUF4Z9H/f68uJb+SRlQBnIPtu7k4G781RtPA9wAxSa8D9N63tt3Zo1ZCc4zJC+0lG4AJxkZx3ANdumdbuul7yVLq3ZkkG1hkqr7TlZI3wQ2Mn/m5wa66Podz1JqpupIjHbl1Mjc7FjTAEasfnsVXHA9ckCg7fdAOV1WMqSCLeMgjggh5eR7u3f4Ut6r8FUttLN2s8jzogllDbdjA43beNwI3ZySc4PvpB90IP/NE9/wAmT++Ws9UeLN3c2X3ve28uVgscre3vYDBAEe0bC2F9WyCcd6B58NfEGWDRL/cdzWYXyCeceblUXnuquM49xx6VCelJtNmM0utS3DyOfZ2BicnkyM3qc9h249eMWb0J4WSDRruG4HlTXoBCtnKCPmLcPQ78kj3EeuarjRr46LLJDqemxz5OQJV2sMcEo5Vg6nj4fEZoHzwP1zyNVe2hkZrecPtB4yUyyPj0bapB+n4Uo6xh0GC9uGna5uZXlZmSAoscbE5ZdxxuOc55P1VKPC/qC3v7mUwaZFZmOIlJkG47idpG8RqBwc478HvVXdOag2h6k5vrTzpEBXY/BDE8SKWUhs44b1DUCnwu1fyNaiFqZBDNIY9rkbjG2cB9vBYHB49RSzxxBXWiyEhjHEQRwVOMAgjkY2g5rlok08vUMM9zA8Ty3SOUKsNof5o5HuZe+KWeONs51gFVYjyouQCffQc/E7wpTSbWCaOZ5GZ/Ll3BQNxBO5cAEDgjBz3q4vCHUXn0i2eVizAMmTySEd0XP/tUVHvuhYS2nRbQSflI7An816evBRCNGtwQQd0vBGD/AKWSgiP3SUpENmPzTJIT9IC4/oTUx8GYkGj23l45Dlj/ALW9t39ePqrv4m9E/fWyMSELKjeZCT23AEbT7gwJGfTg+lUjoHV+pdOO0EsJEbNnypVbbnsWjccc47gkHFB6WvrkRRvI3ZELH6FBP/avNPRmkP1HqsjXsj7dpkk2nkLkBIlznauWH1A+pzVhdE+LE2sXZtZLZY4HicMV8xyDj1bhVBG4cjuQM++A2K3XS2ol5YTJEQ0e7lUlQ4IKvghXG0HB7cj1zQceudFbp3VI2sZHA2LLGScnG5laNsAblyh+kEZz3p/+6AuRKNOmXI8yBn79gfKYf3d6Z76O76p1FZI4THEAse7kpFGCWJZ8AM5Lsdo5OQPTNSD7oaw2/IEiViqRSKMAnAXygOw9woGDq7wwFrpMN+0zvPKUaVW27fxoJGON2RxkknPJ4rp0f4b/AH102e7muJPMhDR26kgqBEgYBs5IX2sALjGCec1OvFKEnpyABSTtt+AOfm+6tvBiJl0OcMCD5k3BBB/0aUEe+5u1JvNuoCfY2LKB6BshSR7sgjP+6PdUK6a6b++OsPamRo0kllMhXuVVmfGDweVHfIHfnFS77nOBlvbjcrD/AMOO4I/PX4Ui8Kbdh1CxKsBuuOSCB+dQRnrLpttJ1Nre3mcDC+XJna+2VcEErjn2mU4xke7OKdvFLwzTR1tmhleTzcq+7A9tdpyu0DC89jkj30t8abZ21sEKxGyHkAkfxqV/dHQM0NntUn8ZJ2BPovuoOfiBfvcdLW0sh3O/klmPckBhk/E4pL0M846WuzabvN8yTG35238V5m3HOfL34xz7q6dWQMek7RQCT+K4wc939K7+G+sy6f07NPHEZJI52KxlX5yYgSQvIABLE/CgrToePSnDpqjTxuxHlyxn2FGMcgAnOeeQRgfxtHxbtmg0K2isGZ7Zdiu687ogvsMxXgqzEEnsSR7xVc9adVW2q7PkuneRdM+XaNt2/IxtCKg3EnBzjPHrmrIXWbnQNEs0mtvPZ2cTRtu2pGxdwjMAQp9sDBBHzhg4oIH0Hp+i3KRR3kk8F1v5ZmAhc7shc4IUEYHtY9eakP3SXE1nj9XJ/clQnqCSPVrpBpVg0DMMOkZ3BiT87AAWNR6ngevFS/x30yRF06M7pGS3ZXYAnJHlgn+lAv8AELqeW10HTYIGKG4gQOwODsWNMqCO2Swz8Bj1pL0p4KQ3Wk/KZJHFxLG0kWCNigZ2AjHtZxknPGcDty89YdDS6hoWntbrumtoEby/V1MahgPewIBA9cEd8VEtE8X7ix09rBrbMyBo43YlSgbPDRlcllyccjPHHHIOv3PPU0nny2TsTEYzJGpPzGUgMB7twbJ+Iz3NQfozps6lqRtfMaOORnMpXuUQl8YPBOQuM5APPpVmeA/QU9s8l5cxtFvj8uJGBDEEgs5U8qPZUDIyefTGYr4NWrDXMsrAYm5IIHY0DR1l082harGttKx27JomONwBJGGxgHlGHYZB7V6mibKg+8A1558fbZm1aIqrEfJ4+wJ/1ktehbf5i/7o/wAqDpRRRQQfxf8Aycf3qf5mqQq7/F/8nH96n+ZqkKv/AA70fyqNs9QVIekhafjPlnHG1W3Hu/s424Pb5270xUepRp9p50ix7gm8hQWBIyeAOATyeO1bdtxRlwWra01jrrHWNObRimYvGkaudyRvbaNq54Gd2Pr9fprnTx1ToAs5vLEgfgEDByAR3Jxjk54GaZ6nsuamfDXJjnWJjkjes1tMSKKKK6UUi6U+SYk+WcZG1DuPJb4AHbjb870z2NME5G47RtGeBndj4Z9fpp+v+lhFZx3PnId5Po/IONoGV4PsyZzjsMZqPVV7FOLLkyZ8V7TEzppOukTHXTVvyxatYraP7FO3SP8AjrX9/H/ctNNO3SP+Otf38f8ActWGXyW9paqeaPd6QrJrFRPxWu3i0i6eJ2R1RcMpKsPbQcEcjgmvJvQJZiiqe6Q8O576yguW1W/RpU3FRIxA5PAy2fSrD6c0f73WxSa6kmCsXaWdhkA44LE4AH/egfDGD6du3/70ramy76otYUR5bmBEk5RmlQBx71Jb2vqzSuDUI5IxJG6PGRkOrKyEe/cDjHxoFBrNQCy8VYZNTltMwJDFHuFwZl2u3sYA7KPnn1J4qcJeIUDhlKEbg4IK49+c4x8aDoyA9xmtgKarHqy0nk8uG5gkf9BJY2Y+vADZP1Utu9SihAMsiRhjtBdlUEnsBuIyfhQUv409A319qCy2lu0sYgRSwZB7QaQke0wPZh/GrosodsaZGGCAH3jgZFc01qBpjAJozMBuMYdS4HvK5yByO4rm/UNsIjKbiERBtpk81NgPuLbsA8jjNA41q6A9xmkem65BcqWt5opgvcxur4z2BwePrrq+pRrIIi6CQjcELLvK8+0Fzkjg849KDuBisFRnPu7VGOpbxL6xuFsb2KJgApnWRdsZBViGdT7OQCO+Rml/Sdu0NlAss4uWWMZmDbg/c7g35wxxk98ZoHvFYxTRbdX2cknlx3Vu0hOAgmjLE+4ANyfopznuVRSzsFVRkliAAPeSeAKDrRTXpvU9rcsUt7mCZhyVjkRzj34Bzj406UBWrqD35pLqOrw2y77iWOJf0pHVB9GWIrnpfUFvdAm2nimx38uRHx9O0nH10C5UA4HFDLnvXCbUo0dY3kRXf5iFlDNjk7VJy3b0pHH1VaNL5K3MBlzjyxLGXz+jt3Zz8O9A6KuO1BrG6mmfq2zWTymurdZc42GWMPn3Y3ZB+HegdFnUkgMCR3AIyPp91dKqLw2/9Qav/vH/AKlW6KDFGKq7wO1SWcX3nSSSbLnC72Zto9rgZPAqwn6htgjSGeEIjbXfzE2q36LHOFPwPNA4YopDpmuQXQLW00UwHcxur4+nBOPrrvc3yRIXlZUVRlmchVA95JIAoOsjhRliAB6k4H8awjhhlSCD2IOQfrqv/EvqG2u9HvRbTwzFUXcI5Ecj8ZH3CkkD406eHN4kWjWbysqIIFyzEKo5wMk4AySP40EsEYByBye5ratILhZFDoQysMqykEEHsQRwR8a5WupxSsyxSI7IcOFZWKn3MAcqePWg7JGB2GPorY016j1TaWzbLi5gif8ARklRG+nBIOPj2pL1L1fDZ2j3G+N8Rs8a+Yq+bgZwp53enIBoH+tSgznHPvqN9G9bxX9vC7PCk0qk+SsilxgtxtzuOAue1O8mvW6iRmniCxHEjGRAEOcYY59g54wcUC+sYpDFr1u5RVmiLSKHjAkTLqckMozlgcHkUrmnVFLOQqqMliQAAOSSTwBQdMUVxtLxJkDxOsinsyMGU4ODyCQeRiu1AUUUUEH8X/ycf3qf5mqQq7/F/wDJx/ep/mapCr/w70vyqNs9QVtHIVIKkgg5BHBB9/w7VrRVhMaxo4znodotzOkU0jKp4BxuwBliDkjaMbuecVv1BpSRXLRQsXBORwAPaOVCncdwwR7XGaaaK452fJGfiVv8umm79Ne7bvxu6ac+5z1Tpye2VGlQqGAOTjgn80/EY/qKcR0/B8g+Uea2/OduwbsfMxjf83efn9semabNV16W5CiUgiPOzAxtBAG0e8eyPjTfmueuDa8uOvFvFbROs7sdY7c/9pzbHW07saw3a4YjBY4wBjJxgdhj4Z4+k1zooqzrWK9GjXUU7dI/461/fx/3LTTTt0j/AI61/fx/3LUcvkt7SlTzR7vSFQ7xh/I13/uL/wBSOpjUQ8XYy2j3YUEkovAGT/pEryb0CD9EWWunT7c2k1osBjHlh1ywXJ7+yealfUkd0ug3Y1Bo3uPJk3GMYTGTtwMD83HpUX6L8XILKwt7eW3uy8UYVisWVzk9ske+pDrPVqarot+8EcybY2TbIu1idobgDORg0DF4V+HFrd6dHcXyG4eVSq72YiONWKqqAEbexP11r4XW3yXVNT0zJa2UFlViTgZVf6pJg+/aKl/g/GV0a1DAg7W4IwfnvUb6OgYdT6mxVgpj4JBweYex7UDBoXRVnJ1Hd2r26GCOLckftbQcRc98/nH+NLvFnUYYLix0x2a3sQoknCbjmMMypHxk4/Ft7+WB/NrGsasNG6jmurqOTyLiHCOq7udqZx6HDIQRnPIPrTl19aTPNYa1YQvOIkHmRYO8xNuYHaMntK4PfGVOCAaCJ9a6loT2h+9v4m6iKtC0ccqNkEcFiPdk5POQOad/E7Vnuen7C4fHmtJG5P8AtbHycfEjNP8AF45ae4G2G5MhHEYhBYn9HOcGuPjsGl0uAojczo23acjKMeRjgjNBIOifDu3sUWchnu3QmaZmYlmfDPxnAGfhniq28FeiotQjlkvcywwylYoST5YdgC7lR3ONgH11e6j2B/u/9q8/eEnXP3rhnNxDK1q83+mjXdslCjKsPcylcH/ZOM84B6620JNB1CyvNPBijmk8qaIE7SMjcAM9ipPHoVBFZ8VtMa612xt0kMXnweW7rw2wvL5gH0puGO3Nb3+oP1Nf2q28Mi2Nq/mSyyLt3HKkqPjhdoAOfaJOABTl1lbseptMYKSoj5IBx3nPfsO9Au6z6SttO0O9jtI9isgLZZmLEMgySTTbf2dxL0pCtoGL/J4yyp85owfbAA5PHJA7gHv2Mt8Voy2kXYUEkxjAHJPtpTXoXUi6boVlNNFK6iONWEa7mUHOWI9AMevwoI/4efeK6W2RIo47uLY22TcsplTB3Bs4l9oZxz9FJvFHX4JdXgtL+R47KBBLKqhj5rkFlB28kY2jPp7XvzTd1jqdvrdzajR4JPlQlDSTiMxbV45dh7jzuPbHHfFSXr6wn07VItWgha4iMflXKKMsByN2McDbtwe2U5+dQQ7rrWdI8qObR/xF3DIrIY45E3D1zkY44OfdketX5o94ZreGUjBkiRyPcWUMR/WoBB42WEhVYobmR2wAiw88/QfSrKFBBfEI6TG0U2rBWdVZYkO9iwJBOIx35/OPFVr9+bSPWdOl0mCW2WaRYpQ0ZjSRXdU9kZ54c59MhT6U+dX3I0/qFb2/ieS1aILC4XeI2CAcA8bg+847/jM0j6t6nOpajpc8MEy2sN0gWZ0K+YxkiZiF77VCDn1yaBf4x2jTarpcSO0ZlzHvU4ZQ7qjEH37WalXiT4WWNvpcstrD5UtuodXDNlgGXcGyTu4JOe+QPorr4lQMdc0chSQJBkgEgfjE7n0qW+JsZbSbwKCSYTgDk9x6UEN6m61ni6Zt51c+fcJHEZM+1yG3sD+kQhGfTdmnXpjwc09bJFuYRNLJGGkkYtu3MMnaQRtAzxj3c5prn6Sk1Dpe2hiB86ONZEU8FipbKc9iVLY+OKNA8ao4oEgura5F5EojMSxkmRlAAwCcqTjsR/Ggb/BnTvk2sanCWL+UNm48kgSYBPxxV11TfhFBcDV9Re7jMcsih2X0Bdg+0HscBgPqq5KCo/AHtqH/ABQ/+VMXhj0XDqF7fm6zJDb3LbISxCF3ZxvIHchUx9dSHwGgZRf7lK5ucjIIz8731v4KQMtxqu5SuboEZBGRum5Ge9A16hosejdQ2PyHMcV2NkkQJ28koe/5uSjAehU/RSjq2I6xr8enSMwtbaMSyoDjeSqv/wDZGvvA3YxmlXiTAx13SCFJAcZIBIH4xe59KT9d2k+lasmrwxNNA6CO5VeSoChCe3A2qhB7bkIOM0GfFbw0soNNlntIhbyQheULAOpZVZWGee+QfeK01n/0cv7iH/rxVw648Rhq1hNb6bBPICm+eR02rGiEORnJy7FQAPifpD5a9Pve9Lpbxj8Y1su1e2WRxIF5xgkx4oJT4dfkqx/4aP8AtFQXwcH/AJhrGP1//wA5aS9GeLqWtlFZy2ty13AvkrEkZy5XhB71OMAgj0Nd/BS3miutUNyhWTzAXABI3bpCwU/ncnHFBG+lHsLe6uoeoYf/ABTzEiWcMyFT7iPmgnnf2II5GKsDr3pOy+80hjhQrbWzNbMCTsyM7gQfazwc85qPdW+J2nX9pLDLaztcFWSON4fxiSHIUhhnbhsHjn4U89P9MXS9NPayqfPeCXZGfnLuLMkffg8jg9t2PSg6eEfR1oLGzuxAguPLJ83ndkl0PrjlSR2qF9J9Ix6nrOpJcljbw3LyGIMVDuXdULEc4Ub/AOPuzmTeDnXcRgt9NkSVLmMOpBTC4Us/fOVOOMEdwa08Krdl1fWCykAzcEggH8ZJ245oOfjF06LOCyvbNdv3vdEA5OI8jZknkgOAvP6dK/F3qjzdKgjtuW1Fo1jA7lDtc/xJRfrNWHrukJd20sEnzZUKH4ZGAfpBwfqqjfCjS5rvUIo7n2o9JV1X1HmNI23+BJI/drQXb0xoq2VpDbp2ijC/Sfzm+tiT9dOlYWs0BRRRQItT0mK6Ty7hBImQdp7ZHY00fg80/wDZY/6/bUjrFSpktHKJmEZpWesI9+DzT/2WP+v20fg80/8AZY/6/bUhzRmp8XJ90/tjhU7Qj34PNP8A2WP+v20fg80/9lj/AK/bUhzRmnFyfdP7OFTtCPfg80/9lj/r9tH4PNP/AGWP+v21Ic0Zpxcn3T+zhU7Qj34PNP8A2WP+v20fg80/9lj/AK/bUhzRmnFyfdP7OFTtCPfg80/9lj/r9tb23QtlG6vHbRqykMpGcgjkHv76fs1kVicl5/yk4dI+kCs1is1rTYxWcUUUBRRRQasua2oooNQnwraiig1ccH6KrzwW6XubC1nS8iMTPOXUFkbKlEGfZYjuDVi0UGAMVmiigKKKKDVUx2rJrNFBqEx2raiigwy570AVmigKKKKArXb61tRQYFZoooCiiigKKKKDULjtWazRQa7ec1ms0UGuznNbUUUGoWs1mighfiLq2oRpHDpluZJJ9ymbPEOMcn0B5OGY4yOxPFK/DrooaVaCItvldt80n6Tn0HrtA4GfifWpMK2FBmiiigKKKKD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53975" y="-304800"/>
            <a:ext cx="3857625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AutoShape 4" descr="data:image/jpeg;base64,/9j/4AAQSkZJRgABAQAAAQABAAD/2wCEAAkGBhQQERUUEBQVFBUVFh4YFhcYGBcYGBkbHB0YGBoYHhscGyYeFxwkGxQYHzAgIycpLCwtGB4xNTAqNScsLCkBCQoKDgwOGg8PGi4lHyQvLy0pMjU1LzQ1KSouNSwqKSoyNSkpLSosNTUwNS4tKS0sLCwsNTEsLTApLyw0NSwsNP/AABEIAEsBwgMBIgACEQEDEQH/xAAcAAABBAMBAAAAAAAAAAAAAAAABAUGBwECAwj/xABJEAACAQMDAgMDBQ4CCAcBAAABAgMABBEFEiEGMQcTQSJRYRQycYHRCBUXIzVCUlNUc5GTobI0sTNDYnJ0krPBJCU2gsLD8Cb/xAAaAQEAAgMBAAAAAAAAAAAAAAAAAgUBAwQG/8QALREBAAIBAQYEBgIDAAAAAAAAAAECAxEEEhMhMVEFMjNxFCJBUoGRFWFCsdH/2gAMAwEAAhEDEQA/ALf1rW4rOLzbhiqZC5ALcntwKYfwraf+tb+W/wBlJ/F/8nH96n+dUhVnsux0zU3rS4c+0Wx20he/4V9P/Wt/Lf7KPwr6f+tb+W/2VRFFdX8bj7y5/jcnaF7/AIV9P/Wt/Lf7KPwr6f8ArW/lv9lURW6Qlm2gEsTjb6592KxPh+GOc2ln4zJ2hen4V9P/AFrfy3+yj8K+n/rW/lv9lUxqWgzW6q0sbKrAHJBABOfZOezcdqQbfX0rXi2PZstd7HfWP60ZtteWs6TEL2/Cvp/61v5b/ZR+FfT/ANa38t/sqiKK2/xuLvKPxuTtC9/wr6f+tb+W/wBldbPxKsZpEjjkYu7BVGxxkngDOOOaoOnbpH/HWv7+P+4VG/h+OtZnWUq7XeZiNIekBWawKiPi1evDpFzJE7RuoTayEqwzIg4I5HBNUi0S+jNeZOktL1rVImltbyXaj7G33MinOA3bPuYVa3hloGoWPyltVn8xSqlC05kChd5c+1wowRz8KCxaKb9P6htrhitvcQzMBkiORHIHbJCsSBk1rL1JapL5LXECykhfLMsYfJxhdpbdk5GBj1oHKim+86htoXEc08MbsAQjyIjEE4GFZgTk5Hb0rMWv27Tm3WaNplBLRB1LgDGcqDkdx399Avopt1bqW2tP8TPFDkZAd1UkfAE5P1Cuuna1Bcrvt5Y5V7ZjdXAPfBweD8DQLaKb7vqC3icRyzwxyNjCPIiucnAwpYE5IxSa76xsoZPKluoEkzgo0iAg+48+yfgcUDzRWocEZHamzVOqrS1bbc3MMTHB2vIqtg9jtJzjjvigdaKT2d/HMgeF1kRuzIwZT9BBwaQ6n1XaWp23FzDE36LyKG/5c5/pQO1FItM1qC5UtbyxyqOCUdWA+BweD8DWk/UFvHKIXnhWUkARtIgcluFAUtuJOeOOaBwopnl6ws1l8lrqASZxsMqBs+7vwfh3p33UGaxmmHrfq6PTLR55Ru/NRM43ufmrn0HBJPoAe/aqMsLzXOoZHaGV44lODtcwwpnnZx7TnGDzuPbPfkPSVFVJ0B0Fq1lfI13dNJbhW3BZndWJBCqUftyc5A/NFWXqevW9ooNzNFCD28x1TOO+MnLfVQOFFN+l9Q290CbaeKbHfy3ViPpAOR29azqGv29uQLieGIsMqJJEQkdsjcwzQL6KaL3q6zgkEc11BG5/NaRAeeRkE8ZHvrrqnUdtagG5niiDfN3uq7voyee/pQOVFcLO/jmQSQusiN810IZT6cEcHkEUjh6ntX3hLmBjGCzhZYztA4JbDeyAfU0DnRTXpnVNrdMUt7iGVl7qjqzfTgHOPj2rROr7NpvJF1AZc42CVN2e2MZ7/DvQO2azmoV4taW11prxpcR2+XUkyyCONwM5jLHgZ7/+0Vr4RaW1rpyxvcR3JEjEGKQSIgO38WGBwcEE4970E3opkuet7GN/Lku7dXBwVMqZBHcHn2T8DinWO8RkDqylCMhgQVI9+c4I+NB2rGaY065sGfYt5bFs4AEqcn3A5wT8Kgvjf08158m2XdvCE3Hy55lhDZ24kXJw23t8M/GgteimzpuIx2lujSicrCgMoO4SEKAXBzyD3zSa463sI38t7y2VwcFTLGMEdwecA/TQPlFc45wwDKQQRkEcgg9iD6ikFv1NaybvLuYH2Dc+2WNtqjgs2G9kD3mgc6KatL6qtLpiltcQysMkqjqxwO5wDkjnv2p1oCiiigg/i/8Ak4/vU/zNUhV3+L/5OP71P8zVIVf+Hej+VRtnqCsVmlWl3YilR2AKhhuBVWBX1GG4ORxz24ruyWmtJmI1nt3ctdNdJKdDuEguFa4QMqnLKRlhgblwMjBzjvx76x1BexzTs8CBEbkAAg5PtNu5OTuLcjA91d+p9dF5IHVBGNvK4X53IJ3AAvwB3+j0pmrg2fDOW8bVlia33dJrrrH/ABtvfd+SvTuc9Y6hluwgmx+LzswCMA7fZ78gbe55+NOI1y3+Q+T5Mfn/ADt2z2c/N/Szv2EnONvNRuipX8Ow2pWkcorO9GnLn+OrFc14mZn6tjGQoYg4JIB9CRjOP+YVrUi1DqdZLRIBGodcZk2Rjdn5+AB7HZeRycfGo7W3Zc2XLWZy03ZiZiOf0jpKN61iflnUU7dI/wCOtf38f9y0007dI/461/fx/wBy1vy+S3tLFPNHu9IVCvGb8i3f0J/1Eqa1DPGNC2jXQAJOE4HP+sSvJvQKN6ATWjDJ96N/leZ7e0xY37V/T5+birV6ZTVBp2o/fjfu8lvK3GPt5Uu7Gz47e9VZ0L4jXekQvFDbLIJH3kusuQdoXHskDHs1aHQHiBca01zbXUCQobdsFRIMliIyDuJyMMT9VBDPucf8dcf8P/8AYlJOqj//AFif8bbf5w0y9M65c9O37+ZBl9pjeN8ruGQQytjtlQQQCCK77rqXXLa5vIWiea6glK7W9lDIm0c8j2V9eaB6+6FcpqkDKcMLVCCO4Ilmwf6CpH0v0G+iwS6rJN5s3yR3MWzjc4DDL7sn2sZOPf7uY/8AdC2ztqUJVWI+SryAT/rZ/h8au3UNHF3p7W7HAmt9mfduTAP1HBxQUF4Z9H/f68uJb+SRlQBnIPtu7k4G781RtPA9wAxSa8D9N63tt3Zo1ZCc4zJC+0lG4AJxkZx3ANdumdbuul7yVLq3ZkkG1hkqr7TlZI3wQ2Mn/m5wa66Podz1JqpupIjHbl1Mjc7FjTAEasfnsVXHA9ckCg7fdAOV1WMqSCLeMgjggh5eR7u3f4Ut6r8FUttLN2s8jzogllDbdjA43beNwI3ZySc4PvpB90IP/NE9/wAmT++Ws9UeLN3c2X3ve28uVgscre3vYDBAEe0bC2F9WyCcd6B58NfEGWDRL/cdzWYXyCeceblUXnuquM49xx6VCelJtNmM0utS3DyOfZ2BicnkyM3qc9h249eMWb0J4WSDRruG4HlTXoBCtnKCPmLcPQ78kj3EeuarjRr46LLJDqemxz5OQJV2sMcEo5Vg6nj4fEZoHzwP1zyNVe2hkZrecPtB4yUyyPj0bapB+n4Uo6xh0GC9uGna5uZXlZmSAoscbE5ZdxxuOc55P1VKPC/qC3v7mUwaZFZmOIlJkG47idpG8RqBwc478HvVXdOag2h6k5vrTzpEBXY/BDE8SKWUhs44b1DUCnwu1fyNaiFqZBDNIY9rkbjG2cB9vBYHB49RSzxxBXWiyEhjHEQRwVOMAgjkY2g5rlok08vUMM9zA8Ty3SOUKsNof5o5HuZe+KWeONs51gFVYjyouQCffQc/E7wpTSbWCaOZ5GZ/Ll3BQNxBO5cAEDgjBz3q4vCHUXn0i2eVizAMmTySEd0XP/tUVHvuhYS2nRbQSflI7An816evBRCNGtwQQd0vBGD/AKWSgiP3SUpENmPzTJIT9IC4/oTUx8GYkGj23l45Dlj/ALW9t39ePqrv4m9E/fWyMSELKjeZCT23AEbT7gwJGfTg+lUjoHV+pdOO0EsJEbNnypVbbnsWjccc47gkHFB6WvrkRRvI3ZELH6FBP/avNPRmkP1HqsjXsj7dpkk2nkLkBIlznauWH1A+pzVhdE+LE2sXZtZLZY4HicMV8xyDj1bhVBG4cjuQM++A2K3XS2ol5YTJEQ0e7lUlQ4IKvghXG0HB7cj1zQceudFbp3VI2sZHA2LLGScnG5laNsAblyh+kEZz3p/+6AuRKNOmXI8yBn79gfKYf3d6Z76O76p1FZI4THEAse7kpFGCWJZ8AM5Lsdo5OQPTNSD7oaw2/IEiViqRSKMAnAXygOw9woGDq7wwFrpMN+0zvPKUaVW27fxoJGON2RxkknPJ4rp0f4b/AH102e7muJPMhDR26kgqBEgYBs5IX2sALjGCec1OvFKEnpyABSTtt+AOfm+6tvBiJl0OcMCD5k3BBB/0aUEe+5u1JvNuoCfY2LKB6BshSR7sgjP+6PdUK6a6b++OsPamRo0kllMhXuVVmfGDweVHfIHfnFS77nOBlvbjcrD/AMOO4I/PX4Ui8Kbdh1CxKsBuuOSCB+dQRnrLpttJ1Nre3mcDC+XJna+2VcEErjn2mU4xke7OKdvFLwzTR1tmhleTzcq+7A9tdpyu0DC89jkj30t8abZ21sEKxGyHkAkfxqV/dHQM0NntUn8ZJ2BPovuoOfiBfvcdLW0sh3O/klmPckBhk/E4pL0M846WuzabvN8yTG35238V5m3HOfL34xz7q6dWQMek7RQCT+K4wc939K7+G+sy6f07NPHEZJI52KxlX5yYgSQvIABLE/CgrToePSnDpqjTxuxHlyxn2FGMcgAnOeeQRgfxtHxbtmg0K2isGZ7Zdiu687ogvsMxXgqzEEnsSR7xVc9adVW2q7PkuneRdM+XaNt2/IxtCKg3EnBzjPHrmrIXWbnQNEs0mtvPZ2cTRtu2pGxdwjMAQp9sDBBHzhg4oIH0Hp+i3KRR3kk8F1v5ZmAhc7shc4IUEYHtY9eakP3SXE1nj9XJ/clQnqCSPVrpBpVg0DMMOkZ3BiT87AAWNR6ngevFS/x30yRF06M7pGS3ZXYAnJHlgn+lAv8AELqeW10HTYIGKG4gQOwODsWNMqCO2Swz8Bj1pL0p4KQ3Wk/KZJHFxLG0kWCNigZ2AjHtZxknPGcDty89YdDS6hoWntbrumtoEby/V1MahgPewIBA9cEd8VEtE8X7ix09rBrbMyBo43YlSgbPDRlcllyccjPHHHIOv3PPU0nny2TsTEYzJGpPzGUgMB7twbJ+Iz3NQfozps6lqRtfMaOORnMpXuUQl8YPBOQuM5APPpVmeA/QU9s8l5cxtFvj8uJGBDEEgs5U8qPZUDIyefTGYr4NWrDXMsrAYm5IIHY0DR1l082harGttKx27JomONwBJGGxgHlGHYZB7V6mibKg+8A1558fbZm1aIqrEfJ4+wJ/1ktehbf5i/7o/wAqDpRRRQQfxf8Aycf3qf5mqQq7/F/8nH96n+ZqkKv/AA70fyqNs9QVIekhafjPlnHG1W3Hu/s424Pb5270xUepRp9p50ix7gm8hQWBIyeAOATyeO1bdtxRlwWra01jrrHWNObRimYvGkaudyRvbaNq54Gd2Pr9fprnTx1ToAs5vLEgfgEDByAR3Jxjk54GaZ6nsuamfDXJjnWJjkjes1tMSKKKK6UUi6U+SYk+WcZG1DuPJb4AHbjb870z2NME5G47RtGeBndj4Z9fpp+v+lhFZx3PnId5Po/IONoGV4PsyZzjsMZqPVV7FOLLkyZ8V7TEzppOukTHXTVvyxatYraP7FO3SP8AjrX9/H/ctNNO3SP+Otf38f8ActWGXyW9paqeaPd6QrJrFRPxWu3i0i6eJ2R1RcMpKsPbQcEcjgmvJvQJZiiqe6Q8O576yguW1W/RpU3FRIxA5PAy2fSrD6c0f73WxSa6kmCsXaWdhkA44LE4AH/egfDGD6du3/70ramy76otYUR5bmBEk5RmlQBx71Jb2vqzSuDUI5IxJG6PGRkOrKyEe/cDjHxoFBrNQCy8VYZNTltMwJDFHuFwZl2u3sYA7KPnn1J4qcJeIUDhlKEbg4IK49+c4x8aDoyA9xmtgKarHqy0nk8uG5gkf9BJY2Y+vADZP1Utu9SihAMsiRhjtBdlUEnsBuIyfhQUv409A319qCy2lu0sYgRSwZB7QaQke0wPZh/GrosodsaZGGCAH3jgZFc01qBpjAJozMBuMYdS4HvK5yByO4rm/UNsIjKbiERBtpk81NgPuLbsA8jjNA41q6A9xmkem65BcqWt5opgvcxur4z2BwePrrq+pRrIIi6CQjcELLvK8+0Fzkjg849KDuBisFRnPu7VGOpbxL6xuFsb2KJgApnWRdsZBViGdT7OQCO+Rml/Sdu0NlAss4uWWMZmDbg/c7g35wxxk98ZoHvFYxTRbdX2cknlx3Vu0hOAgmjLE+4ANyfopznuVRSzsFVRkliAAPeSeAKDrRTXpvU9rcsUt7mCZhyVjkRzj34Bzj406UBWrqD35pLqOrw2y77iWOJf0pHVB9GWIrnpfUFvdAm2nimx38uRHx9O0nH10C5UA4HFDLnvXCbUo0dY3kRXf5iFlDNjk7VJy3b0pHH1VaNL5K3MBlzjyxLGXz+jt3Zz8O9A6KuO1BrG6mmfq2zWTymurdZc42GWMPn3Y3ZB+HegdFnUkgMCR3AIyPp91dKqLw2/9Qav/vH/AKlW6KDFGKq7wO1SWcX3nSSSbLnC72Zto9rgZPAqwn6htgjSGeEIjbXfzE2q36LHOFPwPNA4YopDpmuQXQLW00UwHcxur4+nBOPrrvc3yRIXlZUVRlmchVA95JIAoOsjhRliAB6k4H8awjhhlSCD2IOQfrqv/EvqG2u9HvRbTwzFUXcI5Ecj8ZH3CkkD406eHN4kWjWbysqIIFyzEKo5wMk4AySP40EsEYByBye5ratILhZFDoQysMqykEEHsQRwR8a5WupxSsyxSI7IcOFZWKn3MAcqePWg7JGB2GPorY016j1TaWzbLi5gif8ARklRG+nBIOPj2pL1L1fDZ2j3G+N8Rs8a+Yq+bgZwp53enIBoH+tSgznHPvqN9G9bxX9vC7PCk0qk+SsilxgtxtzuOAue1O8mvW6iRmniCxHEjGRAEOcYY59g54wcUC+sYpDFr1u5RVmiLSKHjAkTLqckMozlgcHkUrmnVFLOQqqMliQAAOSSTwBQdMUVxtLxJkDxOsinsyMGU4ODyCQeRiu1AUUUUEH8X/ycf3qf5mqQq7/F/wDJx/ep/mapCr/w70vyqNs9QVtHIVIKkgg5BHBB9/w7VrRVhMaxo4znodotzOkU0jKp4BxuwBliDkjaMbuecVv1BpSRXLRQsXBORwAPaOVCncdwwR7XGaaaK452fJGfiVv8umm79Ne7bvxu6ac+5z1Tpye2VGlQqGAOTjgn80/EY/qKcR0/B8g+Uea2/OduwbsfMxjf83efn9semabNV16W5CiUgiPOzAxtBAG0e8eyPjTfmueuDa8uOvFvFbROs7sdY7c/9pzbHW07saw3a4YjBY4wBjJxgdhj4Z4+k1zooqzrWK9GjXUU7dI/461/fx/3LTTTt0j/AI61/fx/3LUcvkt7SlTzR7vSFQ7xh/I13/uL/wBSOpjUQ8XYy2j3YUEkovAGT/pEryb0CD9EWWunT7c2k1osBjHlh1ywXJ7+yealfUkd0ug3Y1Bo3uPJk3GMYTGTtwMD83HpUX6L8XILKwt7eW3uy8UYVisWVzk9ske+pDrPVqarot+8EcybY2TbIu1idobgDORg0DF4V+HFrd6dHcXyG4eVSq72YiONWKqqAEbexP11r4XW3yXVNT0zJa2UFlViTgZVf6pJg+/aKl/g/GV0a1DAg7W4IwfnvUb6OgYdT6mxVgpj4JBweYex7UDBoXRVnJ1Hd2r26GCOLckftbQcRc98/nH+NLvFnUYYLix0x2a3sQoknCbjmMMypHxk4/Ft7+WB/NrGsasNG6jmurqOTyLiHCOq7udqZx6HDIQRnPIPrTl19aTPNYa1YQvOIkHmRYO8xNuYHaMntK4PfGVOCAaCJ9a6loT2h+9v4m6iKtC0ccqNkEcFiPdk5POQOad/E7Vnuen7C4fHmtJG5P8AtbHycfEjNP8AF45ae4G2G5MhHEYhBYn9HOcGuPjsGl0uAojczo23acjKMeRjgjNBIOifDu3sUWchnu3QmaZmYlmfDPxnAGfhniq28FeiotQjlkvcywwylYoST5YdgC7lR3ONgH11e6j2B/u/9q8/eEnXP3rhnNxDK1q83+mjXdslCjKsPcylcH/ZOM84B6620JNB1CyvNPBijmk8qaIE7SMjcAM9ipPHoVBFZ8VtMa612xt0kMXnweW7rw2wvL5gH0puGO3Nb3+oP1Nf2q28Mi2Nq/mSyyLt3HKkqPjhdoAOfaJOABTl1lbseptMYKSoj5IBx3nPfsO9Au6z6SttO0O9jtI9isgLZZmLEMgySTTbf2dxL0pCtoGL/J4yyp85owfbAA5PHJA7gHv2Mt8Voy2kXYUEkxjAHJPtpTXoXUi6boVlNNFK6iONWEa7mUHOWI9AMevwoI/4efeK6W2RIo47uLY22TcsplTB3Bs4l9oZxz9FJvFHX4JdXgtL+R47KBBLKqhj5rkFlB28kY2jPp7XvzTd1jqdvrdzajR4JPlQlDSTiMxbV45dh7jzuPbHHfFSXr6wn07VItWgha4iMflXKKMsByN2McDbtwe2U5+dQQ7rrWdI8qObR/xF3DIrIY45E3D1zkY44OfdketX5o94ZreGUjBkiRyPcWUMR/WoBB42WEhVYobmR2wAiw88/QfSrKFBBfEI6TG0U2rBWdVZYkO9iwJBOIx35/OPFVr9+bSPWdOl0mCW2WaRYpQ0ZjSRXdU9kZ54c59MhT6U+dX3I0/qFb2/ieS1aILC4XeI2CAcA8bg+847/jM0j6t6nOpajpc8MEy2sN0gWZ0K+YxkiZiF77VCDn1yaBf4x2jTarpcSO0ZlzHvU4ZQ7qjEH37WalXiT4WWNvpcstrD5UtuodXDNlgGXcGyTu4JOe+QPorr4lQMdc0chSQJBkgEgfjE7n0qW+JsZbSbwKCSYTgDk9x6UEN6m61ni6Zt51c+fcJHEZM+1yG3sD+kQhGfTdmnXpjwc09bJFuYRNLJGGkkYtu3MMnaQRtAzxj3c5prn6Sk1Dpe2hiB86ONZEU8FipbKc9iVLY+OKNA8ao4oEgura5F5EojMSxkmRlAAwCcqTjsR/Ggb/BnTvk2sanCWL+UNm48kgSYBPxxV11TfhFBcDV9Re7jMcsih2X0Bdg+0HscBgPqq5KCo/AHtqH/ABQ/+VMXhj0XDqF7fm6zJDb3LbISxCF3ZxvIHchUx9dSHwGgZRf7lK5ucjIIz8731v4KQMtxqu5SuboEZBGRum5Ge9A16hosejdQ2PyHMcV2NkkQJ28koe/5uSjAehU/RSjq2I6xr8enSMwtbaMSyoDjeSqv/wDZGvvA3YxmlXiTAx13SCFJAcZIBIH4xe59KT9d2k+lasmrwxNNA6CO5VeSoChCe3A2qhB7bkIOM0GfFbw0soNNlntIhbyQheULAOpZVZWGee+QfeK01n/0cv7iH/rxVw648Rhq1hNb6bBPICm+eR02rGiEORnJy7FQAPifpD5a9Pve9Lpbxj8Y1su1e2WRxIF5xgkx4oJT4dfkqx/4aP8AtFQXwcH/AJhrGP1//wA5aS9GeLqWtlFZy2ty13AvkrEkZy5XhB71OMAgj0Nd/BS3miutUNyhWTzAXABI3bpCwU/ncnHFBG+lHsLe6uoeoYf/ABTzEiWcMyFT7iPmgnnf2II5GKsDr3pOy+80hjhQrbWzNbMCTsyM7gQfazwc85qPdW+J2nX9pLDLaztcFWSON4fxiSHIUhhnbhsHjn4U89P9MXS9NPayqfPeCXZGfnLuLMkffg8jg9t2PSg6eEfR1oLGzuxAguPLJ83ndkl0PrjlSR2qF9J9Ix6nrOpJcljbw3LyGIMVDuXdULEc4Ub/AOPuzmTeDnXcRgt9NkSVLmMOpBTC4Us/fOVOOMEdwa08Krdl1fWCykAzcEggH8ZJ245oOfjF06LOCyvbNdv3vdEA5OI8jZknkgOAvP6dK/F3qjzdKgjtuW1Fo1jA7lDtc/xJRfrNWHrukJd20sEnzZUKH4ZGAfpBwfqqjfCjS5rvUIo7n2o9JV1X1HmNI23+BJI/drQXb0xoq2VpDbp2ijC/Sfzm+tiT9dOlYWs0BRRRQItT0mK6Ty7hBImQdp7ZHY00fg80/wDZY/6/bUjrFSpktHKJmEZpWesI9+DzT/2WP+v20fg80/8AZY/6/bUhzRmp8XJ90/tjhU7Qj34PNP8A2WP+v20fg80/9lj/AK/bUhzRmnFyfdP7OFTtCPfg80/9lj/r9tH4PNP/AGWP+v21Ic0Zpxcn3T+zhU7Qj34PNP8A2WP+v20fg80/9lj/AK/bUhzRmnFyfdP7OFTtCPfg80/9lj/r9tb23QtlG6vHbRqykMpGcgjkHv76fs1kVicl5/yk4dI+kCs1is1rTYxWcUUUBRRRQasua2oooNQnwraiig1ccH6KrzwW6XubC1nS8iMTPOXUFkbKlEGfZYjuDVi0UGAMVmiigKKKKDVUx2rJrNFBqEx2raiigwy570AVmigKKKKArXb61tRQYFZoooCiiigKKKKDULjtWazRQa7ec1ms0UGuznNbUUUGoWs1mighfiLq2oRpHDpluZJJ9ymbPEOMcn0B5OGY4yOxPFK/DrooaVaCItvldt80n6Tn0HrtA4GfifWpMK2FBmiiigKKKKD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206375" y="-152400"/>
            <a:ext cx="3857625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AutoShape 6" descr="data:image/jpeg;base64,/9j/4AAQSkZJRgABAQAAAQABAAD/2wCEAAkGBhQQERUUEBQVFBUVFh4YFhcYGBcYGBkbHB0YGBoYHhscGyYeFxwkGxQYHzAgIycpLCwtGB4xNTAqNScsLCkBCQoKDgwOGg8PGi4lHyQvLy0pMjU1LzQ1KSouNSwqKSoyNSkpLSosNTUwNS4tKS0sLCwsNTEsLTApLyw0NSwsNP/AABEIAEsBwgMBIgACEQEDEQH/xAAcAAABBAMBAAAAAAAAAAAAAAAABAUGBwECAwj/xABJEAACAQMDAgMDBQ4CCAcBAAABAgMABBEFEiEGMQcTQSJRYRQycYHRCBUXIzVCUlNUc5GTobI0sTNDYnJ0krPBJCU2gsLD8Cb/xAAaAQEAAgMBAAAAAAAAAAAAAAAAAgUBAwQG/8QALREBAAIBAQYEBgIDAAAAAAAAAAECAxEEEhMhMVEFMjNxFCJBUoGRFWFCsdH/2gAMAwEAAhEDEQA/ALf1rW4rOLzbhiqZC5ALcntwKYfwraf+tb+W/wBlJ/F/8nH96n+dUhVnsux0zU3rS4c+0Wx20he/4V9P/Wt/Lf7KPwr6f+tb+W/2VRFFdX8bj7y5/jcnaF7/AIV9P/Wt/Lf7KPwr6f8ArW/lv9lURW6Qlm2gEsTjb6592KxPh+GOc2ln4zJ2hen4V9P/AFrfy3+yj8K+n/rW/lv9lUxqWgzW6q0sbKrAHJBABOfZOezcdqQbfX0rXi2PZstd7HfWP60ZtteWs6TEL2/Cvp/61v5b/ZR+FfT/ANa38t/sqiKK2/xuLvKPxuTtC9/wr6f+tb+W/wBldbPxKsZpEjjkYu7BVGxxkngDOOOaoOnbpH/HWv7+P+4VG/h+OtZnWUq7XeZiNIekBWawKiPi1evDpFzJE7RuoTayEqwzIg4I5HBNUi0S+jNeZOktL1rVImltbyXaj7G33MinOA3bPuYVa3hloGoWPyltVn8xSqlC05kChd5c+1wowRz8KCxaKb9P6htrhitvcQzMBkiORHIHbJCsSBk1rL1JapL5LXECykhfLMsYfJxhdpbdk5GBj1oHKim+86htoXEc08MbsAQjyIjEE4GFZgTk5Hb0rMWv27Tm3WaNplBLRB1LgDGcqDkdx399Avopt1bqW2tP8TPFDkZAd1UkfAE5P1Cuuna1Bcrvt5Y5V7ZjdXAPfBweD8DQLaKb7vqC3icRyzwxyNjCPIiucnAwpYE5IxSa76xsoZPKluoEkzgo0iAg+48+yfgcUDzRWocEZHamzVOqrS1bbc3MMTHB2vIqtg9jtJzjjvigdaKT2d/HMgeF1kRuzIwZT9BBwaQ6n1XaWp23FzDE36LyKG/5c5/pQO1FItM1qC5UtbyxyqOCUdWA+BweD8DWk/UFvHKIXnhWUkARtIgcluFAUtuJOeOOaBwopnl6ws1l8lrqASZxsMqBs+7vwfh3p33UGaxmmHrfq6PTLR55Ru/NRM43ufmrn0HBJPoAe/aqMsLzXOoZHaGV44lODtcwwpnnZx7TnGDzuPbPfkPSVFVJ0B0Fq1lfI13dNJbhW3BZndWJBCqUftyc5A/NFWXqevW9ooNzNFCD28x1TOO+MnLfVQOFFN+l9Q290CbaeKbHfy3ViPpAOR29azqGv29uQLieGIsMqJJEQkdsjcwzQL6KaL3q6zgkEc11BG5/NaRAeeRkE8ZHvrrqnUdtagG5niiDfN3uq7voyee/pQOVFcLO/jmQSQusiN810IZT6cEcHkEUjh6ntX3hLmBjGCzhZYztA4JbDeyAfU0DnRTXpnVNrdMUt7iGVl7qjqzfTgHOPj2rROr7NpvJF1AZc42CVN2e2MZ7/DvQO2azmoV4taW11prxpcR2+XUkyyCONwM5jLHgZ7/+0Vr4RaW1rpyxvcR3JEjEGKQSIgO38WGBwcEE4970E3opkuet7GN/Lku7dXBwVMqZBHcHn2T8DinWO8RkDqylCMhgQVI9+c4I+NB2rGaY065sGfYt5bFs4AEqcn3A5wT8Kgvjf08158m2XdvCE3Hy55lhDZ24kXJw23t8M/GgteimzpuIx2lujSicrCgMoO4SEKAXBzyD3zSa463sI38t7y2VwcFTLGMEdwecA/TQPlFc45wwDKQQRkEcgg9iD6ikFv1NaybvLuYH2Dc+2WNtqjgs2G9kD3mgc6KatL6qtLpiltcQysMkqjqxwO5wDkjnv2p1oCiiigg/i/8Ak4/vU/zNUhV3+L/5OP71P8zVIVf+Hej+VRtnqCsVmlWl3YilR2AKhhuBVWBX1GG4ORxz24ruyWmtJmI1nt3ctdNdJKdDuEguFa4QMqnLKRlhgblwMjBzjvx76x1BexzTs8CBEbkAAg5PtNu5OTuLcjA91d+p9dF5IHVBGNvK4X53IJ3AAvwB3+j0pmrg2fDOW8bVlia33dJrrrH/ABtvfd+SvTuc9Y6hluwgmx+LzswCMA7fZ78gbe55+NOI1y3+Q+T5Mfn/ADt2z2c/N/Szv2EnONvNRuipX8Ow2pWkcorO9GnLn+OrFc14mZn6tjGQoYg4JIB9CRjOP+YVrUi1DqdZLRIBGodcZk2Rjdn5+AB7HZeRycfGo7W3Zc2XLWZy03ZiZiOf0jpKN61iflnUU7dI/wCOtf38f9y0007dI/461/fx/wBy1vy+S3tLFPNHu9IVCvGb8i3f0J/1Eqa1DPGNC2jXQAJOE4HP+sSvJvQKN6ATWjDJ96N/leZ7e0xY37V/T5+birV6ZTVBp2o/fjfu8lvK3GPt5Uu7Gz47e9VZ0L4jXekQvFDbLIJH3kusuQdoXHskDHs1aHQHiBca01zbXUCQobdsFRIMliIyDuJyMMT9VBDPucf8dcf8P/8AYlJOqj//AFif8bbf5w0y9M65c9O37+ZBl9pjeN8ruGQQytjtlQQQCCK77rqXXLa5vIWiea6glK7W9lDIm0c8j2V9eaB6+6FcpqkDKcMLVCCO4Ilmwf6CpH0v0G+iwS6rJN5s3yR3MWzjc4DDL7sn2sZOPf7uY/8AdC2ztqUJVWI+SryAT/rZ/h8au3UNHF3p7W7HAmt9mfduTAP1HBxQUF4Z9H/f68uJb+SRlQBnIPtu7k4G781RtPA9wAxSa8D9N63tt3Zo1ZCc4zJC+0lG4AJxkZx3ANdumdbuul7yVLq3ZkkG1hkqr7TlZI3wQ2Mn/m5wa66Podz1JqpupIjHbl1Mjc7FjTAEasfnsVXHA9ckCg7fdAOV1WMqSCLeMgjggh5eR7u3f4Ut6r8FUttLN2s8jzogllDbdjA43beNwI3ZySc4PvpB90IP/NE9/wAmT++Ws9UeLN3c2X3ve28uVgscre3vYDBAEe0bC2F9WyCcd6B58NfEGWDRL/cdzWYXyCeceblUXnuquM49xx6VCelJtNmM0utS3DyOfZ2BicnkyM3qc9h249eMWb0J4WSDRruG4HlTXoBCtnKCPmLcPQ78kj3EeuarjRr46LLJDqemxz5OQJV2sMcEo5Vg6nj4fEZoHzwP1zyNVe2hkZrecPtB4yUyyPj0bapB+n4Uo6xh0GC9uGna5uZXlZmSAoscbE5ZdxxuOc55P1VKPC/qC3v7mUwaZFZmOIlJkG47idpG8RqBwc478HvVXdOag2h6k5vrTzpEBXY/BDE8SKWUhs44b1DUCnwu1fyNaiFqZBDNIY9rkbjG2cB9vBYHB49RSzxxBXWiyEhjHEQRwVOMAgjkY2g5rlok08vUMM9zA8Ty3SOUKsNof5o5HuZe+KWeONs51gFVYjyouQCffQc/E7wpTSbWCaOZ5GZ/Ll3BQNxBO5cAEDgjBz3q4vCHUXn0i2eVizAMmTySEd0XP/tUVHvuhYS2nRbQSflI7An816evBRCNGtwQQd0vBGD/AKWSgiP3SUpENmPzTJIT9IC4/oTUx8GYkGj23l45Dlj/ALW9t39ePqrv4m9E/fWyMSELKjeZCT23AEbT7gwJGfTg+lUjoHV+pdOO0EsJEbNnypVbbnsWjccc47gkHFB6WvrkRRvI3ZELH6FBP/avNPRmkP1HqsjXsj7dpkk2nkLkBIlznauWH1A+pzVhdE+LE2sXZtZLZY4HicMV8xyDj1bhVBG4cjuQM++A2K3XS2ol5YTJEQ0e7lUlQ4IKvghXG0HB7cj1zQceudFbp3VI2sZHA2LLGScnG5laNsAblyh+kEZz3p/+6AuRKNOmXI8yBn79gfKYf3d6Z76O76p1FZI4THEAse7kpFGCWJZ8AM5Lsdo5OQPTNSD7oaw2/IEiViqRSKMAnAXygOw9woGDq7wwFrpMN+0zvPKUaVW27fxoJGON2RxkknPJ4rp0f4b/AH102e7muJPMhDR26kgqBEgYBs5IX2sALjGCec1OvFKEnpyABSTtt+AOfm+6tvBiJl0OcMCD5k3BBB/0aUEe+5u1JvNuoCfY2LKB6BshSR7sgjP+6PdUK6a6b++OsPamRo0kllMhXuVVmfGDweVHfIHfnFS77nOBlvbjcrD/AMOO4I/PX4Ui8Kbdh1CxKsBuuOSCB+dQRnrLpttJ1Nre3mcDC+XJna+2VcEErjn2mU4xke7OKdvFLwzTR1tmhleTzcq+7A9tdpyu0DC89jkj30t8abZ21sEKxGyHkAkfxqV/dHQM0NntUn8ZJ2BPovuoOfiBfvcdLW0sh3O/klmPckBhk/E4pL0M846WuzabvN8yTG35238V5m3HOfL34xz7q6dWQMek7RQCT+K4wc939K7+G+sy6f07NPHEZJI52KxlX5yYgSQvIABLE/CgrToePSnDpqjTxuxHlyxn2FGMcgAnOeeQRgfxtHxbtmg0K2isGZ7Zdiu687ogvsMxXgqzEEnsSR7xVc9adVW2q7PkuneRdM+XaNt2/IxtCKg3EnBzjPHrmrIXWbnQNEs0mtvPZ2cTRtu2pGxdwjMAQp9sDBBHzhg4oIH0Hp+i3KRR3kk8F1v5ZmAhc7shc4IUEYHtY9eakP3SXE1nj9XJ/clQnqCSPVrpBpVg0DMMOkZ3BiT87AAWNR6ngevFS/x30yRF06M7pGS3ZXYAnJHlgn+lAv8AELqeW10HTYIGKG4gQOwODsWNMqCO2Swz8Bj1pL0p4KQ3Wk/KZJHFxLG0kWCNigZ2AjHtZxknPGcDty89YdDS6hoWntbrumtoEby/V1MahgPewIBA9cEd8VEtE8X7ix09rBrbMyBo43YlSgbPDRlcllyccjPHHHIOv3PPU0nny2TsTEYzJGpPzGUgMB7twbJ+Iz3NQfozps6lqRtfMaOORnMpXuUQl8YPBOQuM5APPpVmeA/QU9s8l5cxtFvj8uJGBDEEgs5U8qPZUDIyefTGYr4NWrDXMsrAYm5IIHY0DR1l082harGttKx27JomONwBJGGxgHlGHYZB7V6mibKg+8A1558fbZm1aIqrEfJ4+wJ/1ktehbf5i/7o/wAqDpRRRQQfxf8Aycf3qf5mqQq7/F/8nH96n+ZqkKv/AA70fyqNs9QVIekhafjPlnHG1W3Hu/s424Pb5270xUepRp9p50ix7gm8hQWBIyeAOATyeO1bdtxRlwWra01jrrHWNObRimYvGkaudyRvbaNq54Gd2Pr9fprnTx1ToAs5vLEgfgEDByAR3Jxjk54GaZ6nsuamfDXJjnWJjkjes1tMSKKKK6UUi6U+SYk+WcZG1DuPJb4AHbjb870z2NME5G47RtGeBndj4Z9fpp+v+lhFZx3PnId5Po/IONoGV4PsyZzjsMZqPVV7FOLLkyZ8V7TEzppOukTHXTVvyxatYraP7FO3SP8AjrX9/H/ctNNO3SP+Otf38f8ActWGXyW9paqeaPd6QrJrFRPxWu3i0i6eJ2R1RcMpKsPbQcEcjgmvJvQJZiiqe6Q8O576yguW1W/RpU3FRIxA5PAy2fSrD6c0f73WxSa6kmCsXaWdhkA44LE4AH/egfDGD6du3/70ramy76otYUR5bmBEk5RmlQBx71Jb2vqzSuDUI5IxJG6PGRkOrKyEe/cDjHxoFBrNQCy8VYZNTltMwJDFHuFwZl2u3sYA7KPnn1J4qcJeIUDhlKEbg4IK49+c4x8aDoyA9xmtgKarHqy0nk8uG5gkf9BJY2Y+vADZP1Utu9SihAMsiRhjtBdlUEnsBuIyfhQUv409A319qCy2lu0sYgRSwZB7QaQke0wPZh/GrosodsaZGGCAH3jgZFc01qBpjAJozMBuMYdS4HvK5yByO4rm/UNsIjKbiERBtpk81NgPuLbsA8jjNA41q6A9xmkem65BcqWt5opgvcxur4z2BwePrrq+pRrIIi6CQjcELLvK8+0Fzkjg849KDuBisFRnPu7VGOpbxL6xuFsb2KJgApnWRdsZBViGdT7OQCO+Rml/Sdu0NlAss4uWWMZmDbg/c7g35wxxk98ZoHvFYxTRbdX2cknlx3Vu0hOAgmjLE+4ANyfopznuVRSzsFVRkliAAPeSeAKDrRTXpvU9rcsUt7mCZhyVjkRzj34Bzj406UBWrqD35pLqOrw2y77iWOJf0pHVB9GWIrnpfUFvdAm2nimx38uRHx9O0nH10C5UA4HFDLnvXCbUo0dY3kRXf5iFlDNjk7VJy3b0pHH1VaNL5K3MBlzjyxLGXz+jt3Zz8O9A6KuO1BrG6mmfq2zWTymurdZc42GWMPn3Y3ZB+HegdFnUkgMCR3AIyPp91dKqLw2/9Qav/vH/AKlW6KDFGKq7wO1SWcX3nSSSbLnC72Zto9rgZPAqwn6htgjSGeEIjbXfzE2q36LHOFPwPNA4YopDpmuQXQLW00UwHcxur4+nBOPrrvc3yRIXlZUVRlmchVA95JIAoOsjhRliAB6k4H8awjhhlSCD2IOQfrqv/EvqG2u9HvRbTwzFUXcI5Ecj8ZH3CkkD406eHN4kWjWbysqIIFyzEKo5wMk4AySP40EsEYByBye5ratILhZFDoQysMqykEEHsQRwR8a5WupxSsyxSI7IcOFZWKn3MAcqePWg7JGB2GPorY016j1TaWzbLi5gif8ARklRG+nBIOPj2pL1L1fDZ2j3G+N8Rs8a+Yq+bgZwp53enIBoH+tSgznHPvqN9G9bxX9vC7PCk0qk+SsilxgtxtzuOAue1O8mvW6iRmniCxHEjGRAEOcYY59g54wcUC+sYpDFr1u5RVmiLSKHjAkTLqckMozlgcHkUrmnVFLOQqqMliQAAOSSTwBQdMUVxtLxJkDxOsinsyMGU4ODyCQeRiu1AUUUUEH8X/ycf3qf5mqQq7/F/wDJx/ep/mapCr/w70vyqNs9QVtHIVIKkgg5BHBB9/w7VrRVhMaxo4znodotzOkU0jKp4BxuwBliDkjaMbuecVv1BpSRXLRQsXBORwAPaOVCncdwwR7XGaaaK452fJGfiVv8umm79Ne7bvxu6ac+5z1Tpye2VGlQqGAOTjgn80/EY/qKcR0/B8g+Uea2/OduwbsfMxjf83efn9semabNV16W5CiUgiPOzAxtBAG0e8eyPjTfmueuDa8uOvFvFbROs7sdY7c/9pzbHW07saw3a4YjBY4wBjJxgdhj4Z4+k1zooqzrWK9GjXUU7dI/461/fx/3LTTTt0j/AI61/fx/3LUcvkt7SlTzR7vSFQ7xh/I13/uL/wBSOpjUQ8XYy2j3YUEkovAGT/pEryb0CD9EWWunT7c2k1osBjHlh1ywXJ7+yealfUkd0ug3Y1Bo3uPJk3GMYTGTtwMD83HpUX6L8XILKwt7eW3uy8UYVisWVzk9ske+pDrPVqarot+8EcybY2TbIu1idobgDORg0DF4V+HFrd6dHcXyG4eVSq72YiONWKqqAEbexP11r4XW3yXVNT0zJa2UFlViTgZVf6pJg+/aKl/g/GV0a1DAg7W4IwfnvUb6OgYdT6mxVgpj4JBweYex7UDBoXRVnJ1Hd2r26GCOLckftbQcRc98/nH+NLvFnUYYLix0x2a3sQoknCbjmMMypHxk4/Ft7+WB/NrGsasNG6jmurqOTyLiHCOq7udqZx6HDIQRnPIPrTl19aTPNYa1YQvOIkHmRYO8xNuYHaMntK4PfGVOCAaCJ9a6loT2h+9v4m6iKtC0ccqNkEcFiPdk5POQOad/E7Vnuen7C4fHmtJG5P8AtbHycfEjNP8AF45ae4G2G5MhHEYhBYn9HOcGuPjsGl0uAojczo23acjKMeRjgjNBIOifDu3sUWchnu3QmaZmYlmfDPxnAGfhniq28FeiotQjlkvcywwylYoST5YdgC7lR3ONgH11e6j2B/u/9q8/eEnXP3rhnNxDK1q83+mjXdslCjKsPcylcH/ZOM84B6620JNB1CyvNPBijmk8qaIE7SMjcAM9ipPHoVBFZ8VtMa612xt0kMXnweW7rw2wvL5gH0puGO3Nb3+oP1Nf2q28Mi2Nq/mSyyLt3HKkqPjhdoAOfaJOABTl1lbseptMYKSoj5IBx3nPfsO9Au6z6SttO0O9jtI9isgLZZmLEMgySTTbf2dxL0pCtoGL/J4yyp85owfbAA5PHJA7gHv2Mt8Voy2kXYUEkxjAHJPtpTXoXUi6boVlNNFK6iONWEa7mUHOWI9AMevwoI/4efeK6W2RIo47uLY22TcsplTB3Bs4l9oZxz9FJvFHX4JdXgtL+R47KBBLKqhj5rkFlB28kY2jPp7XvzTd1jqdvrdzajR4JPlQlDSTiMxbV45dh7jzuPbHHfFSXr6wn07VItWgha4iMflXKKMsByN2McDbtwe2U5+dQQ7rrWdI8qObR/xF3DIrIY45E3D1zkY44OfdketX5o94ZreGUjBkiRyPcWUMR/WoBB42WEhVYobmR2wAiw88/QfSrKFBBfEI6TG0U2rBWdVZYkO9iwJBOIx35/OPFVr9+bSPWdOl0mCW2WaRYpQ0ZjSRXdU9kZ54c59MhT6U+dX3I0/qFb2/ieS1aILC4XeI2CAcA8bg+847/jM0j6t6nOpajpc8MEy2sN0gWZ0K+YxkiZiF77VCDn1yaBf4x2jTarpcSO0ZlzHvU4ZQ7qjEH37WalXiT4WWNvpcstrD5UtuodXDNlgGXcGyTu4JOe+QPorr4lQMdc0chSQJBkgEgfjE7n0qW+JsZbSbwKCSYTgDk9x6UEN6m61ni6Zt51c+fcJHEZM+1yG3sD+kQhGfTdmnXpjwc09bJFuYRNLJGGkkYtu3MMnaQRtAzxj3c5prn6Sk1Dpe2hiB86ONZEU8FipbKc9iVLY+OKNA8ao4oEgura5F5EojMSxkmRlAAwCcqTjsR/Ggb/BnTvk2sanCWL+UNm48kgSYBPxxV11TfhFBcDV9Re7jMcsih2X0Bdg+0HscBgPqq5KCo/AHtqH/ABQ/+VMXhj0XDqF7fm6zJDb3LbISxCF3ZxvIHchUx9dSHwGgZRf7lK5ucjIIz8731v4KQMtxqu5SuboEZBGRum5Ge9A16hosejdQ2PyHMcV2NkkQJ28koe/5uSjAehU/RSjq2I6xr8enSMwtbaMSyoDjeSqv/wDZGvvA3YxmlXiTAx13SCFJAcZIBIH4xe59KT9d2k+lasmrwxNNA6CO5VeSoChCe3A2qhB7bkIOM0GfFbw0soNNlntIhbyQheULAOpZVZWGee+QfeK01n/0cv7iH/rxVw648Rhq1hNb6bBPICm+eR02rGiEORnJy7FQAPifpD5a9Pve9Lpbxj8Y1su1e2WRxIF5xgkx4oJT4dfkqx/4aP8AtFQXwcH/AJhrGP1//wA5aS9GeLqWtlFZy2ty13AvkrEkZy5XhB71OMAgj0Nd/BS3miutUNyhWTzAXABI3bpCwU/ncnHFBG+lHsLe6uoeoYf/ABTzEiWcMyFT7iPmgnnf2II5GKsDr3pOy+80hjhQrbWzNbMCTsyM7gQfazwc85qPdW+J2nX9pLDLaztcFWSON4fxiSHIUhhnbhsHjn4U89P9MXS9NPayqfPeCXZGfnLuLMkffg8jg9t2PSg6eEfR1oLGzuxAguPLJ83ndkl0PrjlSR2qF9J9Ix6nrOpJcljbw3LyGIMVDuXdULEc4Ub/AOPuzmTeDnXcRgt9NkSVLmMOpBTC4Us/fOVOOMEdwa08Krdl1fWCykAzcEggH8ZJ245oOfjF06LOCyvbNdv3vdEA5OI8jZknkgOAvP6dK/F3qjzdKgjtuW1Fo1jA7lDtc/xJRfrNWHrukJd20sEnzZUKH4ZGAfpBwfqqjfCjS5rvUIo7n2o9JV1X1HmNI23+BJI/drQXb0xoq2VpDbp2ijC/Sfzm+tiT9dOlYWs0BRRRQItT0mK6Ty7hBImQdp7ZHY00fg80/wDZY/6/bUjrFSpktHKJmEZpWesI9+DzT/2WP+v20fg80/8AZY/6/bUhzRmp8XJ90/tjhU7Qj34PNP8A2WP+v20fg80/9lj/AK/bUhzRmnFyfdP7OFTtCPfg80/9lj/r9tH4PNP/AGWP+v21Ic0Zpxcn3T+zhU7Qj34PNP8A2WP+v20fg80/9lj/AK/bUhzRmnFyfdP7OFTtCPfg80/9lj/r9tb23QtlG6vHbRqykMpGcgjkHv76fs1kVicl5/yk4dI+kCs1is1rTYxWcUUUBRRRQasua2oooNQnwraiig1ccH6KrzwW6XubC1nS8iMTPOXUFkbKlEGfZYjuDVi0UGAMVmiigKKKKDVUx2rJrNFBqEx2raiigwy570AVmigKKKKArXb61tRQYFZoooCiiigKKKKDULjtWazRQa7ec1ms0UGuznNbUUUGoWs1mighfiLq2oRpHDpluZJJ9ymbPEOMcn0B5OGY4yOxPFK/DrooaVaCItvldt80n6Tn0HrtA4GfifWpMK2FBmiiigKKKKD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358775" y="0"/>
            <a:ext cx="3857625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Hexagon 10"/>
          <p:cNvSpPr/>
          <p:nvPr/>
        </p:nvSpPr>
        <p:spPr>
          <a:xfrm>
            <a:off x="1072895" y="3292789"/>
            <a:ext cx="1060704" cy="914400"/>
          </a:xfrm>
          <a:prstGeom prst="hex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Hexagon 11"/>
          <p:cNvSpPr/>
          <p:nvPr/>
        </p:nvSpPr>
        <p:spPr>
          <a:xfrm>
            <a:off x="196895" y="2781460"/>
            <a:ext cx="1060704" cy="914400"/>
          </a:xfrm>
          <a:prstGeom prst="hex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Hexagon 15"/>
          <p:cNvSpPr/>
          <p:nvPr/>
        </p:nvSpPr>
        <p:spPr>
          <a:xfrm>
            <a:off x="1095831" y="2325624"/>
            <a:ext cx="1060704" cy="914400"/>
          </a:xfrm>
          <a:prstGeom prst="hex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84" y="2999493"/>
            <a:ext cx="677561" cy="478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079" y="3559958"/>
            <a:ext cx="682243" cy="456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 descr="http://www.lowe.ie/wp-content/uploads/2013/10/id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079" y="2473709"/>
            <a:ext cx="718208" cy="56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Hexagon 23"/>
          <p:cNvSpPr/>
          <p:nvPr/>
        </p:nvSpPr>
        <p:spPr>
          <a:xfrm>
            <a:off x="1966290" y="2559194"/>
            <a:ext cx="1597598" cy="1404478"/>
          </a:xfrm>
          <a:prstGeom prst="hexag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000" dirty="0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681" y="2617086"/>
            <a:ext cx="386816" cy="67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261006" y="3301579"/>
            <a:ext cx="9797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 smtClean="0">
                <a:latin typeface="Arial Narrow" panose="020B0606020202030204" pitchFamily="34" charset="0"/>
              </a:rPr>
              <a:t>Department Jobs</a:t>
            </a:r>
          </a:p>
          <a:p>
            <a:pPr algn="ctr"/>
            <a:r>
              <a:rPr lang="en-GB" sz="1000" dirty="0" smtClean="0">
                <a:latin typeface="Arial Narrow" panose="020B0606020202030204" pitchFamily="34" charset="0"/>
              </a:rPr>
              <a:t>Enterprise </a:t>
            </a:r>
          </a:p>
          <a:p>
            <a:pPr algn="ctr"/>
            <a:r>
              <a:rPr lang="en-GB" sz="1000" dirty="0" smtClean="0">
                <a:latin typeface="Arial Narrow" panose="020B0606020202030204" pitchFamily="34" charset="0"/>
              </a:rPr>
              <a:t>Innovation</a:t>
            </a:r>
          </a:p>
        </p:txBody>
      </p:sp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70" y="4016881"/>
            <a:ext cx="16224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70" y="1108602"/>
            <a:ext cx="16224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069" y="1507609"/>
            <a:ext cx="1081370" cy="67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787" y="1812862"/>
            <a:ext cx="16224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320" y="2070209"/>
            <a:ext cx="985360" cy="885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132" y="3273870"/>
            <a:ext cx="16224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64523"/>
            <a:ext cx="1057467" cy="845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41036"/>
            <a:ext cx="16224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99280"/>
            <a:ext cx="16224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52" y="4016880"/>
            <a:ext cx="16224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330" y="1818562"/>
            <a:ext cx="16224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835" y="1336199"/>
            <a:ext cx="982756" cy="953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1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094" y="2938915"/>
            <a:ext cx="1070236" cy="7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834" y="4207189"/>
            <a:ext cx="1026495" cy="931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156" y="1988841"/>
            <a:ext cx="997806" cy="104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334" y="1046546"/>
            <a:ext cx="16224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334" y="3989388"/>
            <a:ext cx="16224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6" name="Picture 2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726" y="342900"/>
            <a:ext cx="16224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330" y="3268097"/>
            <a:ext cx="16224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9" name="Picture 2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707" y="666750"/>
            <a:ext cx="1160461" cy="69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2" name="Picture 30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939" y="4470041"/>
            <a:ext cx="1237630" cy="520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4" name="Picture 3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151" y="4261057"/>
            <a:ext cx="1024835" cy="93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6" name="Picture 3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330" y="4737061"/>
            <a:ext cx="16224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7" name="Picture 3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821" y="4737061"/>
            <a:ext cx="16224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5" name="Picture 33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355" y="4795486"/>
            <a:ext cx="638373" cy="701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211887" y="5517313"/>
            <a:ext cx="10550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 smtClean="0">
                <a:latin typeface="Arial Narrow" panose="020B0606020202030204" pitchFamily="34" charset="0"/>
              </a:rPr>
              <a:t>Department of Defence</a:t>
            </a:r>
            <a:endParaRPr lang="en-GB" sz="800" dirty="0">
              <a:latin typeface="Arial Narrow" panose="020B0606020202030204" pitchFamily="34" charset="0"/>
            </a:endParaRPr>
          </a:p>
        </p:txBody>
      </p:sp>
      <p:pic>
        <p:nvPicPr>
          <p:cNvPr id="3108" name="Picture 36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037" y="1361317"/>
            <a:ext cx="1163017" cy="79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868" y="4990880"/>
            <a:ext cx="1104107" cy="81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9" name="Picture 3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786" y="332964"/>
            <a:ext cx="16224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8" name="Picture 26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868" y="595583"/>
            <a:ext cx="1048394" cy="901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10" name="Picture 38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971" y="3357722"/>
            <a:ext cx="3841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AutoShape 8" descr="data:image/jpeg;base64,/9j/4AAQSkZJRgABAQAAAQABAAD/2wCEAAkGBxMTEhQSEhQWFRIREyAYGRgXFx4cGRgcGBwYGhgfHx8YIignHxolHBcVIjEiJysrLi4uHCA/OT8sNygtLiwBCgoKDg0OGxAQGywkICQyNS0sLiwsLC80LCwsNCwvNDQsLC80LDQsLCwsLCwtLCwvLCwsLCwsLCw0LywsLCwsLP/AABEIAGQAvAMBEQACEQEDEQH/xAAcAAEAAQUBAQAAAAAAAAAAAAAABgMEBQcIAgH/xABDEAACAQICBQkDCgUCBwAAAAABAgADEQQSBQYhMVEHEyJBYXGBkbEycrIUIzVCUnN0ocHRMzRDYpIVJBdTgpPS4fH/xAAaAQEAAwEBAQAAAAAAAAAAAAAAAwQFAgEG/8QANBEAAgEDAgIIBgICAgMAAAAAAAECAwQRITESQQUTIjJRYXGRgaGxwdHwFDPh8VKSFSND/9oADAMBAAIRAxEAPwDeMAQBAEAQBAEAwus+nlwtMGwao+xV9SewSWlS42UOkL5WsM7yeyNb43T+Jqm7VXHYpKgeAl6NKEeR8nVv7iq8ub+GhW0ZrNiaJBFRnXrVyWB89o8J5KjCXIkt+krii88WV4PU2boXSiYmkKqbL7COtSN4lCcHB4Z9da3Mbimqkf8ATL+cFkQBAEAQBAEAQBAEAQBAEAQBAEAQBAEAQDV/KBVJxZB3Iigd1s3qTNC2XYPj+mpN3TT5JEbk5kCATfkyqnNWX6tlPjtEqXS2Z9H0BJ5nHloT2Uz6QQBAEAQBAEAQBAEAQBAEAQDxWqqoLMQqjeSbAeJnqWdjmUoxWZPCIxpLXmhT2Uwap7Ni+Z/aTxtpPfQyLjpqhT0h2n8vcwFbXrEseglNR2KWP5n9JMraC3M2XTdzN9iKXwbPA1yxo2kLbtp7PynvUUzn/wAveLVr5GT0dygXsK9O39yHZ/if3kcrX/iy3Q6eT0qx+K/H+SX6P0hSrLmpOGHXbeO8dRlaUXF4ZuUa9OtHipvJE+ULQrNbE0wTlXK4HAXIbwub+Es21RLssxemrOU8VoctH+fyQGXD5gAX2DfB6lnRG0NR9DNQpFqgtUqm5HWoG4Ht65n16nFLQ+w6Js3QpZnvIJrcjYv5MqEqWy5wfrd1t19l7x1D4OI9XSsJXPUJabZ8/QkkgNUQBAEAQBAEAQBAEAQBAMNrDrDTwq7elUI6KA7e88BJadJz9Che9IU7WOusuS/diCFsXpGpxUHq2U0/9+ZlzsUkfOZu+kZ+Xsl++5KtE6j0KdjVJqtwOxB4Df4ytO5k9tDZtuhaNPWp2n8jOVXw+GS7c3SUdgHlbaTIlxTfiaMnQt45eIojekdfKIuKdM1O1uiv6mTxtpc3gya/TlJaQjxeuhEdLaX5/wDoUkP2kDBvWx8pZhT4ObMS5u/5H/zivNZz9fsWeCxlSi4emxRh+feOsTqUVJYZXpVqlCXFB4ZPtB67U6gCYi1N92b6h/bx2SnUt2tYn0tn0zTqLhrdl+PL/Bka+rWDrnOEXpbb02sD/ibThVqkdC3Po60rPjwvg/wVcHoPCYbphVUrtzu17eLHZPHUnPQ7pWVrbdtJLHNv8mA1o1yXK1LDG5Ow1OoDry8T2yalbvOZGZ0h0vHhdOg8vx/B91D1fK/7mqCGI+bB3gHex7xu7IuKueyj3oewcf8A31FryX3/AAZ/WbWKhgqJq1jv2Ko9pzwA9T1SCnSlUeEblSpGmss03pzlQx1ZiKTDD077Agu1u1j19wE0oWlOO+pnTu5vbQjp1jxjNc4mtv8A+Y36GTdVBckQurN82dNUT0V7h6TDZto9wBAEAQBAEAQBAIDS1Nr1cQ7YlvmyxJYNdn4W4eO6XHcRjHET5qPRFarXcq708fH8E4wmFSmoSmoVV3ASo228s+ip0404qMFhGA1o1qXD3p07NWt4J39vZJqVFz1exmdIdJxt+xDWX09SJYDQ+Kx7c7UY5ftvu7lH7bJZlUhSWEYlG0ub6XHN6eL+y/UTHRupuGpe0vOtxfd/iNnrK0rib8jdodEW1LdcT8/wZunhKaiyooHYokOWaKpQWiSPlbBU3FmRWB4qIUmtmeSo05LEop/AjWltRqNS7USaTcN6eW8eEsQuZLfUybnoWjU1p9l/IwDan42nfmyCP7KmX1tJuvpy3Mx9E3lL+t+zx+Amp2NqEc4QPffMfyvHX047BdE3lX+x+7z+SR6E1LpUSHqHnXG64soPd1+MgncSlotDVtOh6VFqU+0/l7Eolc2DnLlD082LxtRr3pUmNOmOoKuwnvJBPlwmzb0+CCMe4qcc2Szkt1EpV6YxmKXOpJFOmfZNjYs3HaCAN2yV7q4cXwRLFtbprikbXp6OoqAFpUwB1BB+0ocT8S/wrwLqcnogCAIAgCAIAgCAIAgEYram0nxDV3YsrNmKcT2nhJ1cNR4UZEuiKc67qyeU9cfvIkyKAAALAbgJAaySSwj7B6IAgCADAPAqqdxHnGBk9wC30jUy0qjfZpsfIGex3R49jlUsTtO87TN8wnudO6qUBTwWGQblw6fCLnxMw6rzNvzNumsQRlZGdiAIAgCAIAgCAIAgCAIAgCAIAgCARTX3XNNH0wAA+IqDoJ1AD6zdnrLFCg6r8iCvXVNeZpTSOsuOxb2etVdmOxEuB3BUmnGlTgtjNlWqTe54fQ2PQZzRxIHHK/6Rx03plDgqrXU3JyR4io+AvVZmZazr0ySRbLs2zNu0lU0NC1bcNTUWl9YsZztZPlFbJzjrbO1rZiLd1powpQ4U8FCpVnxNZI/JiAy1LWPGqAq4msFUWADtYAbpG6UHyRJ10/E3tqNinfRlGpUZmqGkxLMbsTme20+Eyq6SqtI1aLbpps0bV1oxuY/7qtvP9Q8e+aio0/BGY6087m/9TazPgcK7sWdsOhLE3JJUXJPGZFZJVGl4mtSeYIzMjOxAEAQBAEAQBAEAQBAEAQBAOdeUzGNU0liMx/hsKa9gUD9ST4zYtklSRkXTbqM2LyL6KpLhDiLA1qtRgW61CmwXs4+IlO8m3Ph5FyzglDJsWUy2eVQDcALm+yAWOmKC8xW6K/wm6h9kzuDfEjmS0Zy4N3hN0w+Z0/q/QX5Lh+iv8BOofZEwqjfEzbguyi+xCgU2AFhlPoZytzp7HK1b2m94+s3lsYUtzpPUb6Owf4ZPhExa/wDZL1Nql3EZyREggCAIAgCAIAgCAIAgCAIAgGj+WDVx6WJOLUXo17ZiPquBYg9hsCD3zUs6qceHmjMu6TUuJbMwmpeulbR7EKBUoubtTJtt3XU9Rt52ElrUI1fUio13T9Dbur3KJgsVZc5o1T9Srsuextx879kzqltUh5mjTuITJaDK5OWmmP4Fb7pvhM6h3keS2ZywN3hN4wuZ1Hq9/K4f7hPhEwqneZuQ7qLvFew/un0nK3PXscq1vab3j6zeWxhS3Ok9Rvo7B/hk+ETFr/2S9TapdxFX/VW5802yIitYZswZhlzXU2se7sPdPOBcOSt/Jl1zg8JeecvTOVph+n+j2NMKQjAFUcna6kXXIz3HZYR1b1R0ruMlGS0T8VyxnKPK6wUiAQHJLhQoXpXZS42cCFMdUzxX1NrKzvjGNdVn6Iq09NUmtlzFSgcsFNlUgkZuG4zx02jqN3TltnbOcbJ+PsVdHaSSsCUv0bXBFjtFwe4ieSg47ndC4hWT4f3JeTknEAQBAEAQBAEAQClisOlRGp1FV0cWZWFwR2gz1Np5R40nozWmsfJHTcl8HU5sn+nUuU8GFyPIy7TvWtJrJTqWaesdDWesGreJwbZcRTKgmwYbUbuI9N8vU6sandZRqUpU9yR8n2vlXC1Eo1mL4V2t0jc0r9ak/V4ru3yG4t1NZW5Nb3Di8S2N26WN8PVI3Gk3wmZce8jTlszlgbvCbxh8zqPV7+Vw/wBwnwiYVTvM3Id1F3ivYf3T6Tlbnr2OVa3tN7x9ZvLYwpbnSeo30dg/wyfCJi1/7JeptUu4i4rYOiavTqknNmFNqmwMRbYu/cd26cqTxoiCVGm55lJ75xnn6fY9U9DUwqoS7KnshmuAMpS3dlJh1HnJ7G0goqOrS2y9tMfQ9YbRCIFF2PNvmW53EKVHhZjDm2ewtIQSWujyvZr6Mp0tD0lIVWYfNhSufYyi4GYdftEXnrm2cxtacXhN7YxndefuXGBwaUFIDG3FzuA2eU5lJyZJSpQoxwn7l4JyTiAIAgCAIAgCAIAgCAWOm9H08RQqUaqhkdTcHq4EcCDtBnUJOMk0czipRwzlyotiRe9ja/G03kYb0Z0houqzaLps/tNggTfiae2Ys0lVaXibMXmmvQ5tG7wm0Y3M6j1e/lcP9wnwiYVTvM3Id1F3ivYf3T6Tlbnr2OVa3tN7x9ZvLYwpbnSeo30dg/wyfCJi1/7JeptUu4jz8gqc9iKihQcwKZkBJIpqAQx3bR+U94lwpFJUKnW1JrG+mVv2Vz9S2oPiVCNasUWoMwa2c3ptm2DeufL/APJ6+DyIou4ST7WM6532efhn9wfaK4noMTUuq0LjqJLEVrjrIFofB9f8CKuNJPOih9e1n4FtSp4gMzlapfmsrEm1iaoJyW+qF22E6zHbT9REo11JyalnGH/2W3ljUVKGIKZmFQv8nqoO/MClweKjr4QnHPxQlCu48TTzwyXz0z8C6xHynNUy87fK1t2S2QZMv9+a/wCfZOVw6E0/5GZYzs/TZYx55/di4w3yhMwu7C4ILbTtVb+GbNOXwslp9dDK1fr6L7mdkRoCAIAgCAIAgEA5Qdd62j8TRVESpSqUszK2w3DEbGG7Z2GW7e3jVi8lWvXdOSLXC8sWFI+coV0bguVh5lgfynTsZ8mjlXsMapmE1q5VzWpPRwlJqYqDKajkZwDsOULex7byWlZ8LzJkVW8ysRRCdVNX6mNxCUaYOW93bqResnt6gOsyzVqqnHLK1Gm6ksHRekKITC1EXYqUGUdwUgTHi8yybDWInLY3eE3TD5nUer38rh/uE+ETCqd5m5Duou8SOg3un0nK3PXscq1x0m94+s3lsYUtzpPUb6Owf4ZPhExa/wDZL1Nql3EXD6XCu6spNqopqEFyxNMP+884NEyv/LUZyjJbPCxz0yUqusNPpqm106mGw2YK3kTPeqfM5d9TeVHdfZ4fsXGI01SR2RswKKW3bwoBNvAicqm2soknd04ScZcln2Kb6dTKSFfNmKhcpzXC5724ZbGe9W8nLvYcOUnnbGPLPtj9yXuj65qUqdQ7C9NWIG7pAH9ZxJYbRYoz46cZPmk/cuJ4SCAIAgCAIAgCAIBFtdtUMPjQKlXOHpqQrI1tm+1iCN/ZJ6NeVPREFajGpuaG03gVo1SikkDja/5ATWhJyWWZVSKi8ImGoOpeHxdmrGps+qrAA9+y/kZWuK8oaIs29CM9Wbk0RoijhqfN0Ka007N5PEneT3zNnOU3mTNGMFFYRc4miHRkO51INuBFp4nh5PWsogP/AAqwHGt/3B/4y3/MqeRV/iUye4PDinTSmt8qIFF99gLCVG8vJaSwsFVhPD01/U5LcCSSTWuTf2x1/wDTLau6i8Cq7WmybaJwS0KNOil8lJAi3NzZRYX7ZWnJyk2yxFYWEfP9OTPzm3Nzmff15MnlljieMEX8eHHx885+OMfQoDQlL5z2rVL3F9xY5iR1g3nXWPQjVnT7Xn99Sm2gKRLE5jnDA7ftizHdvNo6yRy7Gk22865+e5Wr6Hptc3YHNe6tY+yEPgVnimzudrCXj7+WPoXuGohEVF9lFCjuAsJy3l5LEIKEVFbLQqTw6EA//9k=">
            <a:hlinkClick r:id="rId26"/>
          </p:cNvPr>
          <p:cNvSpPr>
            <a:spLocks noChangeAspect="1" noChangeArrowheads="1"/>
          </p:cNvSpPr>
          <p:nvPr/>
        </p:nvSpPr>
        <p:spPr bwMode="auto">
          <a:xfrm>
            <a:off x="6056081" y="4045264"/>
            <a:ext cx="1291953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sz="800" dirty="0" smtClean="0">
                <a:latin typeface="Arial Narrow" panose="020B0606020202030204" pitchFamily="34" charset="0"/>
              </a:rPr>
              <a:t>Department Communications </a:t>
            </a:r>
          </a:p>
          <a:p>
            <a:r>
              <a:rPr lang="en-GB" sz="800" dirty="0" smtClean="0">
                <a:latin typeface="Arial Narrow" panose="020B0606020202030204" pitchFamily="34" charset="0"/>
              </a:rPr>
              <a:t>Energy &amp; Natural Resources</a:t>
            </a:r>
            <a:endParaRPr lang="en-GB" sz="8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61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pPr/>
              <a:t>13</a:t>
            </a:fld>
            <a:endParaRPr lang="en-IE"/>
          </a:p>
        </p:txBody>
      </p:sp>
      <p:sp>
        <p:nvSpPr>
          <p:cNvPr id="2" name="TextBox 1"/>
          <p:cNvSpPr txBox="1"/>
          <p:nvPr/>
        </p:nvSpPr>
        <p:spPr>
          <a:xfrm>
            <a:off x="755576" y="58381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245639" y="790366"/>
            <a:ext cx="84308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84583" y="260648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Europe </a:t>
            </a:r>
            <a:r>
              <a:rPr lang="en-GB" sz="2800" dirty="0"/>
              <a:t>&amp;</a:t>
            </a:r>
            <a:r>
              <a:rPr lang="en-GB" sz="2800" dirty="0" smtClean="0"/>
              <a:t> FDI   </a:t>
            </a:r>
            <a:endParaRPr lang="en-GB" sz="2800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83" y="1268760"/>
            <a:ext cx="2802970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83" y="3723937"/>
            <a:ext cx="2841914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47862" y="1124744"/>
            <a:ext cx="561662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Investors have faith in Europe despite economic performance</a:t>
            </a:r>
          </a:p>
          <a:p>
            <a:endParaRPr lang="en-GB" sz="2000" dirty="0"/>
          </a:p>
          <a:p>
            <a:r>
              <a:rPr lang="en-GB" sz="2000" dirty="0" smtClean="0"/>
              <a:t>Investors not yet established in Europe are more optimistic than those already operating in the EU</a:t>
            </a:r>
          </a:p>
          <a:p>
            <a:endParaRPr lang="en-GB" sz="2000" dirty="0"/>
          </a:p>
          <a:p>
            <a:r>
              <a:rPr lang="en-GB" sz="2000" dirty="0" smtClean="0"/>
              <a:t>Intra European investment is Europe’s major source of FDI</a:t>
            </a:r>
          </a:p>
          <a:p>
            <a:endParaRPr lang="en-GB" sz="2000" dirty="0"/>
          </a:p>
          <a:p>
            <a:r>
              <a:rPr lang="en-GB" sz="2000" dirty="0" smtClean="0"/>
              <a:t>US is Europe’s single leading FDI generator</a:t>
            </a:r>
          </a:p>
          <a:p>
            <a:endParaRPr lang="en-GB" sz="2000" dirty="0"/>
          </a:p>
          <a:p>
            <a:r>
              <a:rPr lang="en-GB" sz="2000" dirty="0" smtClean="0"/>
              <a:t>BRIC’s accounted for c 7% of all European investment projects in 2012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991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pPr/>
              <a:t>14</a:t>
            </a:fld>
            <a:endParaRPr lang="en-IE"/>
          </a:p>
        </p:txBody>
      </p:sp>
      <p:sp>
        <p:nvSpPr>
          <p:cNvPr id="2" name="TextBox 1"/>
          <p:cNvSpPr txBox="1"/>
          <p:nvPr/>
        </p:nvSpPr>
        <p:spPr>
          <a:xfrm>
            <a:off x="755576" y="58381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245639" y="997098"/>
            <a:ext cx="84308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84583" y="260648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EU &amp; FDI Value Proposition   </a:t>
            </a:r>
            <a:endParaRPr lang="en-GB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920880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2" descr="data:image/jpeg;base64,/9j/4AAQSkZJRgABAQAAAQABAAD/2wCEAAkGBhQRERUUEhQWFRUUFhUUFBUYFRUUFBUXFRQVFBQWGBQXGyYeGRkjGRUYHy8hJCcpLCwsFR4xNTAqNSYrLCkBCQoKDgwOGg8PGjUlHSQqLCw0LC8sLCopLCwpLywsLiwwMC4sLi4sLDUsLC8sKSwsNCwsLSwsLCksMCwsLCwsKf/AABEIAMgAhAMBIgACEQEDEQH/xAAcAAABBQEBAQAAAAAAAAAAAAAAAQIDBAUGBwj/xAA/EAACAQMCBAQDBAYKAgMAAAABAhEAAyEEEgUxQVEGEyJhMnGBFFKRoSNCcrHB8AcVMzRic4Ki0eGSshYkJf/EABsBAAIDAQEBAAAAAAAAAAAAAAABAgMEBQYH/8QAMhEAAQMDAgQDBwMFAAAAAAAAAQACEQMEIRIxBRNBUWFxkQYUIjKBweFSsdEVNEJyof/aAAwDAQACEQMRAD8A81mtjwd/f9N/mr/Gsatnwd/f9N/mr+41rvf7ap/q79ipM+YL3UUtVv6wQGN2ZgYOTu24xn1CPnA601uKWwJLYGDg4MsI/FW/CvifJqH/ABK7eoKXV/2b/sv/AOpr52XkPkP3V9BXtajIwVpJRyMESPL3Yn2YH618+ryHyH7q977INLW1g4fp+6wXZkhE0TRRXuVhRNE0UUIRNE0UUIRNE0UUIRNE0UUITgaKFooQm1d4LxH7PqLV4ru8tw+2YmJxPTnVOKIqL2B7S12xEIBheht/SnaMzoznP9qvOZn4e+fnmkP9KNmI+x45R5q+5+7/AIj+NeexRFcX+gWX6T6lXe8P7r0I/wBKVuGC6QqSrLPmriV2/d5YH4V54KWKIrdaWFC0nkiJ8SVB9Qv3SUUsURW6VBJRSxRFCElFLFEUISUUsURQhJRSxRFCEq0UCihCIqbR6Q3biW1+K46os8pZgon2zUdWeG6ryr1u5E+XcR477GDR+VQqatB07wgbq1xO1plLW7K32dW2C4zptcq0E+UEkAkGBumo9d4evWVLOohSFcB0drZPJbiqSUJ96vaixat3vtFu/buILy3Vt+tbxU3d+0qUgEDHOPxqxqr1m2NUy3ku/aWGxVDhlB1Avlrm4AKQBEAnJNcsV3tDdEnzBmcSJ6d1ZAO6of8AxHUQSRbXbG/dfsqbe74RcBb0E9jUKeHbxa4pCp5RUXC9y3bUb52etmgzGCJmtTivEbb/ANY7WB8+7ba1g+sC67EjHYjnFXdSyai1qtl22qxw8b3LBJS0ylZAJmQRyqBurhol4wY6HG3j4lPS3oudXw/eNx7e0KbYDOWdEtqpjaxuM22DIgyZnFT6fwxcJvKxW29q2lyGdAjB3VRF0ttghpByDyraHF7J8yyHtH9FpES5eRjZdtOGD4A3LO87SR+r71XOsV/OtPe067tPbtWmQOlgBLy3Nk7ZBjdmI96Perl3SNuh8M/hGloVDR+HvN8lfgZ11LFyytbbyJjbB9I9JBJMZB5TVZuEkWm9O5xet2wyXEuWzvtlwgCzuY4yMYI51s8N4haQaZGuKNia627eoqpvbltknb8JkHAwDUXDNfb0yKGdbht6zT3j5ZLBkS224qSBOTHzp8+uCQAT2EHufwiGrK1vAL1ldzqsbgh2OlzY5mEcISVbBweZpdb4evWlZnCQhAuBblt2tkmAHVWlc4+da9u7ZsLcAvpd86/YYbBc9KW75us77lENmIEnnVa/r7ZPECGH6ZptGD6//tC5jH3ZPSrGXFdx2/4c5A+5SIaufiiKLtwKM/SoULOOw7966qrjqpooinRSxQkmgUU4CloTS7al0em8y4iTG91SecbmCzH1pu2rXC8X7ROALtsk9h5iyZqFWQwkbwoA5V7V8Bt/phavMz6fcXV7XlgqjhHZGDEYJmMYrPv8KuoguPauKhyrsjBTiR6iOsfWtbi3Gv0t5Et2kR7ri41tPXdQXS0FyTgwD6YBrQ4phtdea4jWtQjCzFxW8wtcRrQCBpGwA8wNsVy2XFekG68ztO/QRjrknyCuOkkx0/KxOI8FFk3huZjaFkghPSfNUMdzT6YnHeOlMHDNSqBfLvBLzIANrAXGEm3AjJySPnW/xPUpOrMqQTw8wCDuCwXAH60RTLiG3xBdS7qbLaoOtwXEYFGYlTAMgBT1GIio07qpphwzE56kAYHiokDouW+zttLbTtBCloO0FgYBPQkA1MNJ+iDjfuNw242HZGwMIfq8mNvyNbd/hj2dFeD7fVqLBUq6OCAt/PoYwM9RS8B1iIulDMo//QUmWAhfKX1GThQetaH3hNM1G5gx54SDTqhYms4TesgG7auWweRZCsnniRz6xzp9ngt17JvIpdVZlbaCxXagcsYGFgjNNHE50WqG4BvtGnKiZJ/t9zAE56Z9+dT8Pc3uHkAqWt33uOu9FYIbCgNDMJEgjHb3puuKgZJwdQBPSPqpco7p3FfDl2zLBHa0Ftt5uwhPWitz5QC0TPSqi8Kum35otObfW5sbZ/5RET9K6J9Wp1l0h1KnRsk75Un7IsLzid0Y7irT6nFu9atJcVdMtssdUECxZNu4jWCRGdxjrg5rML2sxrQ4CTGdhkbeaWkZXGaLhg1F7YW2Ilt71xo3EKgltqyJPTmK0bHCbN1yti65C2rtwl7QSDaQsFADmZjniPen+FCFvOyMgd9Pet2y+3Yzso2Bt3pzHXFaNnU3LeoUavybXmWb9pGXyFtzctlRuNnAG4jLcp7VbcVqjargDsJAn1xuVIQWiAsCzoQ1m7dLR5RsjbHxeazKM9Ph7VRuXAonnzx8ufyrc1vDn0+i1Pm7B5jaTywLlpy2y5cLRsYkj1Az7iuQvXTPM/eBnv0zWu3q83UQZE49Any8BPvajcZEj6iimqoIncAeoj/qitSlpC24p1u0WIA5n6dJPP2pIp9m6UYMOYmPqCJ/OpQsMp/2Jo3ASM5Hq5RPLpkUy3YJ5D58h3yfbHOrC8RaADmOpLTO5WkmcwVFKdfD7kEDaFAMnkQ3fuooSlVhYb7p7fCefblzpUQqZ25EMZWcc5IIyPnirL8SYgiBkFeZMKcxTRxEhi0DMHJPNZ9RP6xyZnnREqJKn1euu3EKbFRVIuMtu0tqT8KkhQCx9UD5muXuWHdidjEn1fCTg9eXL3rU1PFWPwx7nOfUzRz7sagXibnAA/3ZMEE88c+Q5VU1jWDS0LZSkDUVRXROV3bTtAmYxE7Zn5iltaFmMQAQC3qITAEk+r2zWmeJNbULC7pJPOILM8Ry5saq39ezsWPMqyxkiGmY7ZYn69akZCsa/UobenuIcK2ZxtJBjJjGf4VbvkqylgVx6lIzkAjB+YyO4qe3x9wIgGCWiSAZcuAYzhic1Bc4luVpX1EiDJgQyMZB55tjHSnKrLdRyFCbd0xC7Ru2gYUSAGzPsQZOKguWLnIgmY5DcDiVgrg4NWn4gxKkADYWZcsctE5JnmKd/Wb9hJEFvVJEzymJnM/TlSkqzAWcbLKCCpAnMrEH8MGnOPSs+/bl0mr1/iDOm08pJxPVgxnvkfz0peVQESoVt0lWAlFNOVr0UUVbC5upBoFSXdOy/EpXqJESO89RS3tOy2920gNIDQYMRMd+dOWrOdTnQFDNR3xIo07Tzxnnkn5xWva8OXngoouK2A6MCn1OCv8AqAIqDqjGiXGJVuWujeFhbcU1GCtNaHENEbNx7TCCuD25SCPbNUrKSZ/P6VW2DBblbDUkGRCTU2cz/wBVGljMnI7VZudAc85NRsKk7BRScS1V2HTpOKbFSvSBajKu2TAtKFqUWqUJQlKj2Uot1MEpwShRLlX8ukq1soohGpSk05UJoS0e0xnvjvV60mBWrC4sklb/AADiVqxZK3GuXAc7Cim2p/whj/x8qu8X1Gm1Om8wsxS2R8AAdCfTBU4j+RWA49Akc5g9DHOKzb1yJ243CDHUc4P1rlVOHNe/mscQZlbGXOhukhU9QiK36JmZT95NhH4MZrd0Hii5YQLbS0FGfhMk9yd2TWAVANONya1Posc3RUEjxVglzg5uFv8AHvEqX0Rhat7sq6upLjltK3FIJHP3xXOpdzlQR92SMdgRkfOkNKi1XSotpN0t2Wh0O3XY8L8G27qC4TcUOp22227lJwrSPiHUYE9a5riXAb1j40x94Qy/ORy+veq4cgyCQRkEEgg95qTX61rzBny4AUtEFo5Fo69J6wKoZSrsfJdLSp6hGyoBKlS3V7h2kS4wRmZGYgKwXesnkGUZHzE1ucW8GXLSIbc3DBFwAcjzBVeZEY+lWvuKdN4Y8wSomSMLmYpCtSvbIMEEHsQQfzpu2tMKkuATQtLtp0Uk1YGKl9YBAFFOBoo0KPNK0OFJd81fJLB5wQYPvkkCO84NenafhFi4qHUppzexu2EKGPyBG4nqOVeX2EzWraRccprl8T4a+9jTU0R1Az6zt4KFvcilMtn6rtfGXAlvW0/SW7Ozcq7/AEod0HbjlG015tr+HG2cvbYd7dxLg/IyPqK6bjvFGfTrZf1QwZWPMAAiD351x+oENVXBrK5tKXLqvmCcR47z/KtuqlOvUlohMuW8VFtp81IlrvFdgjUUmu5bcmVBspRbxVgrBApPKIyKehLnyoIoAqRxyPegW8TRpUudhT25SGQlWGQwMEYjBHKr2m4/eQmXZ1YQyMxyPZuan3FZZYn2oE0PpU34cJWYOeDMpLtwsSSWPYsdxievvFOCSMfz/P8AGptK20yVVx1VhIP1GVPuK7ZOAWX04RR5bPFxQW3spIGO5EDlWWvcttYDhgq0NdW2Oy4VVimOtaPEuHGyxBdGgwdrSR81ORVPbW1r2vbqbsspaZyq4WkqyFpKcpwt7gmptq2y9aFxGMSBF1SfusuT8jPt79tb8DWN6uC5UZ2E4PaTAYfKuK4Rxj7Mdy20Z+jtuJX9kAwD7862bPj29vG4IVnKhYkftTXluLWnEatQmyOkRn4vm8h0W62rW7RFbP02Wj4w4A9zY1m3uCpt2rAIhiRC/InlXnuu0LoxDKynswK/vrv/ABN4iLWLdzT3GWXKuAYYSsgN16HIrjtZrrt3D3Hf9p2YfgTFW8A9892a2tECRmdW/Xui8NHmks6x5LIGnPyFTG4B3p/k0Pp4r0ay77qHzfapdk/LtQLVSCmouHZMNoUi2gKlpJoUMqPyRSG3U1GyhEpgFJMGRgjkcz+NP204JSIndOUarUNdO5stEFuRaORbuY6+1ReXVq3pWLhIO4kKARBkkAY+tLcssrFSIKkqR2I5ik0t+VpUXGMlVfJoqxsoqcFKQiinRRApquUJbLGFBYnoJJMewpwtGYIg9og/gc00c8Y9+Ue9eg+GtYdTb230D7cC4QDPsff3H1rl8TvnWNPn6dTOuYP5Wm2oiu7RMFcvw3w+9xXcDCKTJ6kCYHc1l37Ga9ctadVXaAAvYcveuR4p4PKqStxI/wAZ2f7uVcLhntNRuar21vhEjT5eJXRuOHOptboz3XEm1TdtWr9go0Egx91gw/EVFFeuaQ4ah1XMmN1Hso21LFKbZimoalHtoinRRApwoEpu2lC0sCpdNYZjCKWPYCT9B1oJAyUT2XS+D9azXBbu7GtopZTcALW9sRtZsjJAia1OP8J019Xv+YQVADtbi5ywNyjM8szXJ8P4Tcv3PLAhoYwQR8IkDPc4+tN0t57LShKnII6EcirKcEdCDXma/DBVuzXtq2l4A+EdvHz8l0KdwW0RTqMkGcnuqV0KCQrEjoSu0n/TJiip3sySYAnpnHtRXpBtklc4yq+yjbT4oinKmWpqJnPLrXR2/GDW0CWURFGBgsfmSeZ+lc7toArNc2lG6AFZuoDodvRTp1H0vkMLsOEeMmBi/wCpT+sAAV+g5isfxYQdQxBDK4V1IMghh09pBrKBpDWOjwihb3PvFEaZEEdPMdlc+7qPp8t+espgFX/6ivBQ2wspyGX1qfqs1UUxXQeF9fcS4Ft5Vj6lPL3PsfetN9VrUqRq0YMZg7EefRV0Wte4NdOeyXgPho3gxbAUEL7v0H0/jWTes9Px/j+depxWBxrhmmUlrj+WzSecyZOQkd+1eP4b7UGtcuFZph0aQMxG661xwzRTBYcjecLgX0tR+TWhrlTdCOWHcrs/KT/CtPhPELcBNRbV15B9v6RfqILD8xXsq1w5lPmMYXeGx9CuOymHO0kx+yybPCmNs3I9AYIT7kT/AMfiKlt2AOXP2516GvCbYsm0BCNPWTnMyff91c5qvDNy2sqVYDrO0/7sfnXB4f7SW9057Kh05xPUfyuhX4fUpAObnv5rV8M6y5cRvNg7IAePUQRkE/hmoOP8K04Vrzlkk5ZBuBJxO3lk9cVyN/XvBQMQJyN2CeR5YNJoeMPbVkPrtOCGtk4z1U/qt7iqKnA6zLk3VvUgEj4Rj4e07fZTbesdTFKo2fE91T1LDcdpJHQkbT9QJ/fRTSBmDjpODHypK9YMDdcstSUTTZqbTMA67uUiflTlWQo6Wrtp7f60Z2z1OCZ5ADbEcgDSL5QjlMZmYmIMDOZ5Uaki1U5omriWkYDIBABOSMBRumcbpqaw9k20Vtu/O4kMAcN5allzhj6iOYK59Jk1KGhZwrS4bxxtPJtqpYiAzZ2jrA7n3qVRpd3M7WLfekAOoUcuoBYxyECq7vZFxQo9JDByZaN25Qf9PpYR+ZquqxlZpZUEg9E2yw6mnKtjxTfLBvMMjpgJ8ivarfG+LJqrCuPTdtH1J1KtglT1Ex+NZ5fTscyAuPSCCwDFe3MrtfPYiotZas7GNuAVYR6mbcDhokY+sz7Rnnu4bbcxlSm3S5uxGMdj3Wjn1NLmkyD3VAGr3D9YiXFLglQZIHMxyGfeKzqWuo9oe0tPWQszcEFdZf8AHjbhttrtnIJJY+0jAqDxNq11Ftb9piQsJcQ80n4WK8h1E9cVzU09VIBOQDj5+35flXEp8EtbeoyrQGlzfrIPef3W115Ve0teZBTJpJopCa7krKAlFLTZopKUJk0oNFFJNLNLS0U0kUTS0UJJKksxORz69qKKFAhSnTLPMx2p2qaQABgfyKSiobrOHmVWilR4IPY0UVPcLV0VxlUmYH7vyqLVeqMjHSiiqgMrM15lVCaQmiirFsSUUUUJr//Z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68960"/>
            <a:ext cx="2388136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7" descr="data:image/jpeg;base64,/9j/4AAQSkZJRgABAQAAAQABAAD/2wCEAAkGBhQQERUUEBQVFBUVFh4YFhcYGBcYGBkbHB0YGBoYHhscGyYeFxwkGxQYHzAgIycpLCwtGB4xNTAqNScsLCkBCQoKDgwOGg8PGi4lHyQvLy0pMjU1LzQ1KSouNSwqKSoyNSkpLSosNTUwNS4tKS0sLCwsNTEsLTApLyw0NSwsNP/AABEIAEsBwgMBIgACEQEDEQH/xAAcAAABBAMBAAAAAAAAAAAAAAAABAUGBwECAwj/xABJEAACAQMDAgMDBQ4CCAcBAAABAgMABBEFEiEGMQcTQSJRYRQycYHRCBUXIzVCUlNUc5GTobI0sTNDYnJ0krPBJCU2gsLD8Cb/xAAaAQEAAgMBAAAAAAAAAAAAAAAAAgUBAwQG/8QALREBAAIBAQYEBgIDAAAAAAAAAAECAxEEEhMhMVEFMjNxFCJBUoGRFWFCsdH/2gAMAwEAAhEDEQA/ALf1rW4rOLzbhiqZC5ALcntwKYfwraf+tb+W/wBlJ/F/8nH96n+dUhVnsux0zU3rS4c+0Wx20he/4V9P/Wt/Lf7KPwr6f+tb+W/2VRFFdX8bj7y5/jcnaF7/AIV9P/Wt/Lf7KPwr6f8ArW/lv9lURW6Qlm2gEsTjb6592KxPh+GOc2ln4zJ2hen4V9P/AFrfy3+yj8K+n/rW/lv9lUxqWgzW6q0sbKrAHJBABOfZOezcdqQbfX0rXi2PZstd7HfWP60ZtteWs6TEL2/Cvp/61v5b/ZR+FfT/ANa38t/sqiKK2/xuLvKPxuTtC9/wr6f+tb+W/wBldbPxKsZpEjjkYu7BVGxxkngDOOOaoOnbpH/HWv7+P+4VG/h+OtZnWUq7XeZiNIekBWawKiPi1evDpFzJE7RuoTayEqwzIg4I5HBNUi0S+jNeZOktL1rVImltbyXaj7G33MinOA3bPuYVa3hloGoWPyltVn8xSqlC05kChd5c+1wowRz8KCxaKb9P6htrhitvcQzMBkiORHIHbJCsSBk1rL1JapL5LXECykhfLMsYfJxhdpbdk5GBj1oHKim+86htoXEc08MbsAQjyIjEE4GFZgTk5Hb0rMWv27Tm3WaNplBLRB1LgDGcqDkdx399Avopt1bqW2tP8TPFDkZAd1UkfAE5P1Cuuna1Bcrvt5Y5V7ZjdXAPfBweD8DQLaKb7vqC3icRyzwxyNjCPIiucnAwpYE5IxSa76xsoZPKluoEkzgo0iAg+48+yfgcUDzRWocEZHamzVOqrS1bbc3MMTHB2vIqtg9jtJzjjvigdaKT2d/HMgeF1kRuzIwZT9BBwaQ6n1XaWp23FzDE36LyKG/5c5/pQO1FItM1qC5UtbyxyqOCUdWA+BweD8DWk/UFvHKIXnhWUkARtIgcluFAUtuJOeOOaBwopnl6ws1l8lrqASZxsMqBs+7vwfh3p33UGaxmmHrfq6PTLR55Ru/NRM43ufmrn0HBJPoAe/aqMsLzXOoZHaGV44lODtcwwpnnZx7TnGDzuPbPfkPSVFVJ0B0Fq1lfI13dNJbhW3BZndWJBCqUftyc5A/NFWXqevW9ooNzNFCD28x1TOO+MnLfVQOFFN+l9Q290CbaeKbHfy3ViPpAOR29azqGv29uQLieGIsMqJJEQkdsjcwzQL6KaL3q6zgkEc11BG5/NaRAeeRkE8ZHvrrqnUdtagG5niiDfN3uq7voyee/pQOVFcLO/jmQSQusiN810IZT6cEcHkEUjh6ntX3hLmBjGCzhZYztA4JbDeyAfU0DnRTXpnVNrdMUt7iGVl7qjqzfTgHOPj2rROr7NpvJF1AZc42CVN2e2MZ7/DvQO2azmoV4taW11prxpcR2+XUkyyCONwM5jLHgZ7/+0Vr4RaW1rpyxvcR3JEjEGKQSIgO38WGBwcEE4970E3opkuet7GN/Lku7dXBwVMqZBHcHn2T8DinWO8RkDqylCMhgQVI9+c4I+NB2rGaY065sGfYt5bFs4AEqcn3A5wT8Kgvjf08158m2XdvCE3Hy55lhDZ24kXJw23t8M/GgteimzpuIx2lujSicrCgMoO4SEKAXBzyD3zSa463sI38t7y2VwcFTLGMEdwecA/TQPlFc45wwDKQQRkEcgg9iD6ikFv1NaybvLuYH2Dc+2WNtqjgs2G9kD3mgc6KatL6qtLpiltcQysMkqjqxwO5wDkjnv2p1oCiiigg/i/8Ak4/vU/zNUhV3+L/5OP71P8zVIVf+Hej+VRtnqCsVmlWl3YilR2AKhhuBVWBX1GG4ORxz24ruyWmtJmI1nt3ctdNdJKdDuEguFa4QMqnLKRlhgblwMjBzjvx76x1BexzTs8CBEbkAAg5PtNu5OTuLcjA91d+p9dF5IHVBGNvK4X53IJ3AAvwB3+j0pmrg2fDOW8bVlia33dJrrrH/ABtvfd+SvTuc9Y6hluwgmx+LzswCMA7fZ78gbe55+NOI1y3+Q+T5Mfn/ADt2z2c/N/Szv2EnONvNRuipX8Ow2pWkcorO9GnLn+OrFc14mZn6tjGQoYg4JIB9CRjOP+YVrUi1DqdZLRIBGodcZk2Rjdn5+AB7HZeRycfGo7W3Zc2XLWZy03ZiZiOf0jpKN61iflnUU7dI/wCOtf38f9y0007dI/461/fx/wBy1vy+S3tLFPNHu9IVCvGb8i3f0J/1Eqa1DPGNC2jXQAJOE4HP+sSvJvQKN6ATWjDJ96N/leZ7e0xY37V/T5+birV6ZTVBp2o/fjfu8lvK3GPt5Uu7Gz47e9VZ0L4jXekQvFDbLIJH3kusuQdoXHskDHs1aHQHiBca01zbXUCQobdsFRIMliIyDuJyMMT9VBDPucf8dcf8P/8AYlJOqj//AFif8bbf5w0y9M65c9O37+ZBl9pjeN8ruGQQytjtlQQQCCK77rqXXLa5vIWiea6glK7W9lDIm0c8j2V9eaB6+6FcpqkDKcMLVCCO4Ilmwf6CpH0v0G+iwS6rJN5s3yR3MWzjc4DDL7sn2sZOPf7uY/8AdC2ztqUJVWI+SryAT/rZ/h8au3UNHF3p7W7HAmt9mfduTAP1HBxQUF4Z9H/f68uJb+SRlQBnIPtu7k4G781RtPA9wAxSa8D9N63tt3Zo1ZCc4zJC+0lG4AJxkZx3ANdumdbuul7yVLq3ZkkG1hkqr7TlZI3wQ2Mn/m5wa66Podz1JqpupIjHbl1Mjc7FjTAEasfnsVXHA9ckCg7fdAOV1WMqSCLeMgjggh5eR7u3f4Ut6r8FUttLN2s8jzogllDbdjA43beNwI3ZySc4PvpB90IP/NE9/wAmT++Ws9UeLN3c2X3ve28uVgscre3vYDBAEe0bC2F9WyCcd6B58NfEGWDRL/cdzWYXyCeceblUXnuquM49xx6VCelJtNmM0utS3DyOfZ2BicnkyM3qc9h249eMWb0J4WSDRruG4HlTXoBCtnKCPmLcPQ78kj3EeuarjRr46LLJDqemxz5OQJV2sMcEo5Vg6nj4fEZoHzwP1zyNVe2hkZrecPtB4yUyyPj0bapB+n4Uo6xh0GC9uGna5uZXlZmSAoscbE5ZdxxuOc55P1VKPC/qC3v7mUwaZFZmOIlJkG47idpG8RqBwc478HvVXdOag2h6k5vrTzpEBXY/BDE8SKWUhs44b1DUCnwu1fyNaiFqZBDNIY9rkbjG2cB9vBYHB49RSzxxBXWiyEhjHEQRwVOMAgjkY2g5rlok08vUMM9zA8Ty3SOUKsNof5o5HuZe+KWeONs51gFVYjyouQCffQc/E7wpTSbWCaOZ5GZ/Ll3BQNxBO5cAEDgjBz3q4vCHUXn0i2eVizAMmTySEd0XP/tUVHvuhYS2nRbQSflI7An816evBRCNGtwQQd0vBGD/AKWSgiP3SUpENmPzTJIT9IC4/oTUx8GYkGj23l45Dlj/ALW9t39ePqrv4m9E/fWyMSELKjeZCT23AEbT7gwJGfTg+lUjoHV+pdOO0EsJEbNnypVbbnsWjccc47gkHFB6WvrkRRvI3ZELH6FBP/avNPRmkP1HqsjXsj7dpkk2nkLkBIlznauWH1A+pzVhdE+LE2sXZtZLZY4HicMV8xyDj1bhVBG4cjuQM++A2K3XS2ol5YTJEQ0e7lUlQ4IKvghXG0HB7cj1zQceudFbp3VI2sZHA2LLGScnG5laNsAblyh+kEZz3p/+6AuRKNOmXI8yBn79gfKYf3d6Z76O76p1FZI4THEAse7kpFGCWJZ8AM5Lsdo5OQPTNSD7oaw2/IEiViqRSKMAnAXygOw9woGDq7wwFrpMN+0zvPKUaVW27fxoJGON2RxkknPJ4rp0f4b/AH102e7muJPMhDR26kgqBEgYBs5IX2sALjGCec1OvFKEnpyABSTtt+AOfm+6tvBiJl0OcMCD5k3BBB/0aUEe+5u1JvNuoCfY2LKB6BshSR7sgjP+6PdUK6a6b++OsPamRo0kllMhXuVVmfGDweVHfIHfnFS77nOBlvbjcrD/AMOO4I/PX4Ui8Kbdh1CxKsBuuOSCB+dQRnrLpttJ1Nre3mcDC+XJna+2VcEErjn2mU4xke7OKdvFLwzTR1tmhleTzcq+7A9tdpyu0DC89jkj30t8abZ21sEKxGyHkAkfxqV/dHQM0NntUn8ZJ2BPovuoOfiBfvcdLW0sh3O/klmPckBhk/E4pL0M846WuzabvN8yTG35238V5m3HOfL34xz7q6dWQMek7RQCT+K4wc939K7+G+sy6f07NPHEZJI52KxlX5yYgSQvIABLE/CgrToePSnDpqjTxuxHlyxn2FGMcgAnOeeQRgfxtHxbtmg0K2isGZ7Zdiu687ogvsMxXgqzEEnsSR7xVc9adVW2q7PkuneRdM+XaNt2/IxtCKg3EnBzjPHrmrIXWbnQNEs0mtvPZ2cTRtu2pGxdwjMAQp9sDBBHzhg4oIH0Hp+i3KRR3kk8F1v5ZmAhc7shc4IUEYHtY9eakP3SXE1nj9XJ/clQnqCSPVrpBpVg0DMMOkZ3BiT87AAWNR6ngevFS/x30yRF06M7pGS3ZXYAnJHlgn+lAv8AELqeW10HTYIGKG4gQOwODsWNMqCO2Swz8Bj1pL0p4KQ3Wk/KZJHFxLG0kWCNigZ2AjHtZxknPGcDty89YdDS6hoWntbrumtoEby/V1MahgPewIBA9cEd8VEtE8X7ix09rBrbMyBo43YlSgbPDRlcllyccjPHHHIOv3PPU0nny2TsTEYzJGpPzGUgMB7twbJ+Iz3NQfozps6lqRtfMaOORnMpXuUQl8YPBOQuM5APPpVmeA/QU9s8l5cxtFvj8uJGBDEEgs5U8qPZUDIyefTGYr4NWrDXMsrAYm5IIHY0DR1l082harGttKx27JomONwBJGGxgHlGHYZB7V6mibKg+8A1558fbZm1aIqrEfJ4+wJ/1ktehbf5i/7o/wAqDpRRRQQfxf8Aycf3qf5mqQq7/F/8nH96n+ZqkKv/AA70fyqNs9QVIekhafjPlnHG1W3Hu/s424Pb5270xUepRp9p50ix7gm8hQWBIyeAOATyeO1bdtxRlwWra01jrrHWNObRimYvGkaudyRvbaNq54Gd2Pr9fprnTx1ToAs5vLEgfgEDByAR3Jxjk54GaZ6nsuamfDXJjnWJjkjes1tMSKKKK6UUi6U+SYk+WcZG1DuPJb4AHbjb870z2NME5G47RtGeBndj4Z9fpp+v+lhFZx3PnId5Po/IONoGV4PsyZzjsMZqPVV7FOLLkyZ8V7TEzppOukTHXTVvyxatYraP7FO3SP8AjrX9/H/ctNNO3SP+Otf38f8ActWGXyW9paqeaPd6QrJrFRPxWu3i0i6eJ2R1RcMpKsPbQcEcjgmvJvQJZiiqe6Q8O576yguW1W/RpU3FRIxA5PAy2fSrD6c0f73WxSa6kmCsXaWdhkA44LE4AH/egfDGD6du3/70ramy76otYUR5bmBEk5RmlQBx71Jb2vqzSuDUI5IxJG6PGRkOrKyEe/cDjHxoFBrNQCy8VYZNTltMwJDFHuFwZl2u3sYA7KPnn1J4qcJeIUDhlKEbg4IK49+c4x8aDoyA9xmtgKarHqy0nk8uG5gkf9BJY2Y+vADZP1Utu9SihAMsiRhjtBdlUEnsBuIyfhQUv409A319qCy2lu0sYgRSwZB7QaQke0wPZh/GrosodsaZGGCAH3jgZFc01qBpjAJozMBuMYdS4HvK5yByO4rm/UNsIjKbiERBtpk81NgPuLbsA8jjNA41q6A9xmkem65BcqWt5opgvcxur4z2BwePrrq+pRrIIi6CQjcELLvK8+0Fzkjg849KDuBisFRnPu7VGOpbxL6xuFsb2KJgApnWRdsZBViGdT7OQCO+Rml/Sdu0NlAss4uWWMZmDbg/c7g35wxxk98ZoHvFYxTRbdX2cknlx3Vu0hOAgmjLE+4ANyfopznuVRSzsFVRkliAAPeSeAKDrRTXpvU9rcsUt7mCZhyVjkRzj34Bzj406UBWrqD35pLqOrw2y77iWOJf0pHVB9GWIrnpfUFvdAm2nimx38uRHx9O0nH10C5UA4HFDLnvXCbUo0dY3kRXf5iFlDNjk7VJy3b0pHH1VaNL5K3MBlzjyxLGXz+jt3Zz8O9A6KuO1BrG6mmfq2zWTymurdZc42GWMPn3Y3ZB+HegdFnUkgMCR3AIyPp91dKqLw2/9Qav/vH/AKlW6KDFGKq7wO1SWcX3nSSSbLnC72Zto9rgZPAqwn6htgjSGeEIjbXfzE2q36LHOFPwPNA4YopDpmuQXQLW00UwHcxur4+nBOPrrvc3yRIXlZUVRlmchVA95JIAoOsjhRliAB6k4H8awjhhlSCD2IOQfrqv/EvqG2u9HvRbTwzFUXcI5Ecj8ZH3CkkD406eHN4kWjWbysqIIFyzEKo5wMk4AySP40EsEYByBye5ratILhZFDoQysMqykEEHsQRwR8a5WupxSsyxSI7IcOFZWKn3MAcqePWg7JGB2GPorY016j1TaWzbLi5gif8ARklRG+nBIOPj2pL1L1fDZ2j3G+N8Rs8a+Yq+bgZwp53enIBoH+tSgznHPvqN9G9bxX9vC7PCk0qk+SsilxgtxtzuOAue1O8mvW6iRmniCxHEjGRAEOcYY59g54wcUC+sYpDFr1u5RVmiLSKHjAkTLqckMozlgcHkUrmnVFLOQqqMliQAAOSSTwBQdMUVxtLxJkDxOsinsyMGU4ODyCQeRiu1AUUUUEH8X/ycf3qf5mqQq7/F/wDJx/ep/mapCr/w70vyqNs9QVtHIVIKkgg5BHBB9/w7VrRVhMaxo4znodotzOkU0jKp4BxuwBliDkjaMbuecVv1BpSRXLRQsXBORwAPaOVCncdwwR7XGaaaK452fJGfiVv8umm79Ne7bvxu6ac+5z1Tpye2VGlQqGAOTjgn80/EY/qKcR0/B8g+Uea2/OduwbsfMxjf83efn9semabNV16W5CiUgiPOzAxtBAG0e8eyPjTfmueuDa8uOvFvFbROs7sdY7c/9pzbHW07saw3a4YjBY4wBjJxgdhj4Z4+k1zooqzrWK9GjXUU7dI/461/fx/3LTTTt0j/AI61/fx/3LUcvkt7SlTzR7vSFQ7xh/I13/uL/wBSOpjUQ8XYy2j3YUEkovAGT/pEryb0CD9EWWunT7c2k1osBjHlh1ywXJ7+yealfUkd0ug3Y1Bo3uPJk3GMYTGTtwMD83HpUX6L8XILKwt7eW3uy8UYVisWVzk9ske+pDrPVqarot+8EcybY2TbIu1idobgDORg0DF4V+HFrd6dHcXyG4eVSq72YiONWKqqAEbexP11r4XW3yXVNT0zJa2UFlViTgZVf6pJg+/aKl/g/GV0a1DAg7W4IwfnvUb6OgYdT6mxVgpj4JBweYex7UDBoXRVnJ1Hd2r26GCOLckftbQcRc98/nH+NLvFnUYYLix0x2a3sQoknCbjmMMypHxk4/Ft7+WB/NrGsasNG6jmurqOTyLiHCOq7udqZx6HDIQRnPIPrTl19aTPNYa1YQvOIkHmRYO8xNuYHaMntK4PfGVOCAaCJ9a6loT2h+9v4m6iKtC0ccqNkEcFiPdk5POQOad/E7Vnuen7C4fHmtJG5P8AtbHycfEjNP8AF45ae4G2G5MhHEYhBYn9HOcGuPjsGl0uAojczo23acjKMeRjgjNBIOifDu3sUWchnu3QmaZmYlmfDPxnAGfhniq28FeiotQjlkvcywwylYoST5YdgC7lR3ONgH11e6j2B/u/9q8/eEnXP3rhnNxDK1q83+mjXdslCjKsPcylcH/ZOM84B6620JNB1CyvNPBijmk8qaIE7SMjcAM9ipPHoVBFZ8VtMa612xt0kMXnweW7rw2wvL5gH0puGO3Nb3+oP1Nf2q28Mi2Nq/mSyyLt3HKkqPjhdoAOfaJOABTl1lbseptMYKSoj5IBx3nPfsO9Au6z6SttO0O9jtI9isgLZZmLEMgySTTbf2dxL0pCtoGL/J4yyp85owfbAA5PHJA7gHv2Mt8Voy2kXYUEkxjAHJPtpTXoXUi6boVlNNFK6iONWEa7mUHOWI9AMevwoI/4efeK6W2RIo47uLY22TcsplTB3Bs4l9oZxz9FJvFHX4JdXgtL+R47KBBLKqhj5rkFlB28kY2jPp7XvzTd1jqdvrdzajR4JPlQlDSTiMxbV45dh7jzuPbHHfFSXr6wn07VItWgha4iMflXKKMsByN2McDbtwe2U5+dQQ7rrWdI8qObR/xF3DIrIY45E3D1zkY44OfdketX5o94ZreGUjBkiRyPcWUMR/WoBB42WEhVYobmR2wAiw88/QfSrKFBBfEI6TG0U2rBWdVZYkO9iwJBOIx35/OPFVr9+bSPWdOl0mCW2WaRYpQ0ZjSRXdU9kZ54c59MhT6U+dX3I0/qFb2/ieS1aILC4XeI2CAcA8bg+847/jM0j6t6nOpajpc8MEy2sN0gWZ0K+YxkiZiF77VCDn1yaBf4x2jTarpcSO0ZlzHvU4ZQ7qjEH37WalXiT4WWNvpcstrD5UtuodXDNlgGXcGyTu4JOe+QPorr4lQMdc0chSQJBkgEgfjE7n0qW+JsZbSbwKCSYTgDk9x6UEN6m61ni6Zt51c+fcJHEZM+1yG3sD+kQhGfTdmnXpjwc09bJFuYRNLJGGkkYtu3MMnaQRtAzxj3c5prn6Sk1Dpe2hiB86ONZEU8FipbKc9iVLY+OKNA8ao4oEgura5F5EojMSxkmRlAAwCcqTjsR/Ggb/BnTvk2sanCWL+UNm48kgSYBPxxV11TfhFBcDV9Re7jMcsih2X0Bdg+0HscBgPqq5KCo/AHtqH/ABQ/+VMXhj0XDqF7fm6zJDb3LbISxCF3ZxvIHchUx9dSHwGgZRf7lK5ucjIIz8731v4KQMtxqu5SuboEZBGRum5Ge9A16hosejdQ2PyHMcV2NkkQJ28koe/5uSjAehU/RSjq2I6xr8enSMwtbaMSyoDjeSqv/wDZGvvA3YxmlXiTAx13SCFJAcZIBIH4xe59KT9d2k+lasmrwxNNA6CO5VeSoChCe3A2qhB7bkIOM0GfFbw0soNNlntIhbyQheULAOpZVZWGee+QfeK01n/0cv7iH/rxVw648Rhq1hNb6bBPICm+eR02rGiEORnJy7FQAPifpD5a9Pve9Lpbxj8Y1su1e2WRxIF5xgkx4oJT4dfkqx/4aP8AtFQXwcH/AJhrGP1//wA5aS9GeLqWtlFZy2ty13AvkrEkZy5XhB71OMAgj0Nd/BS3miutUNyhWTzAXABI3bpCwU/ncnHFBG+lHsLe6uoeoYf/ABTzEiWcMyFT7iPmgnnf2II5GKsDr3pOy+80hjhQrbWzNbMCTsyM7gQfazwc85qPdW+J2nX9pLDLaztcFWSON4fxiSHIUhhnbhsHjn4U89P9MXS9NPayqfPeCXZGfnLuLMkffg8jg9t2PSg6eEfR1oLGzuxAguPLJ83ndkl0PrjlSR2qF9J9Ix6nrOpJcljbw3LyGIMVDuXdULEc4Ub/AOPuzmTeDnXcRgt9NkSVLmMOpBTC4Us/fOVOOMEdwa08Krdl1fWCykAzcEggH8ZJ245oOfjF06LOCyvbNdv3vdEA5OI8jZknkgOAvP6dK/F3qjzdKgjtuW1Fo1jA7lDtc/xJRfrNWHrukJd20sEnzZUKH4ZGAfpBwfqqjfCjS5rvUIo7n2o9JV1X1HmNI23+BJI/drQXb0xoq2VpDbp2ijC/Sfzm+tiT9dOlYWs0BRRRQItT0mK6Ty7hBImQdp7ZHY00fg80/wDZY/6/bUjrFSpktHKJmEZpWesI9+DzT/2WP+v20fg80/8AZY/6/bUhzRmp8XJ90/tjhU7Qj34PNP8A2WP+v20fg80/9lj/AK/bUhzRmnFyfdP7OFTtCPfg80/9lj/r9tH4PNP/AGWP+v21Ic0Zpxcn3T+zhU7Qj34PNP8A2WP+v20fg80/9lj/AK/bUhzRmnFyfdP7OFTtCPfg80/9lj/r9tb23QtlG6vHbRqykMpGcgjkHv76fs1kVicl5/yk4dI+kCs1is1rTYxWcUUUBRRRQasua2oooNQnwraiig1ccH6KrzwW6XubC1nS8iMTPOXUFkbKlEGfZYjuDVi0UGAMVmiigKKKKDVUx2rJrNFBqEx2raiigwy570AVmigKKKKArXb61tRQYFZoooCiiigKKKKDULjtWazRQa7ec1ms0UGuznNbUUUGoWs1mighfiLq2oRpHDpluZJJ9ymbPEOMcn0B5OGY4yOxPFK/DrooaVaCItvldt80n6Tn0HrtA4GfifWpMK2FBmiiigKKKKD/2Q=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53975" y="-304800"/>
            <a:ext cx="3857625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168" y="4653136"/>
            <a:ext cx="4536504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635896" y="3140968"/>
            <a:ext cx="4825776" cy="120032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The need to strategically manage Europe’s Influence on </a:t>
            </a:r>
            <a:r>
              <a:rPr lang="en-GB" dirty="0"/>
              <a:t>I</a:t>
            </a:r>
            <a:r>
              <a:rPr lang="en-GB" dirty="0" smtClean="0"/>
              <a:t>reland’s attractiveness / offering to  Multinationals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424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pPr/>
              <a:t>15</a:t>
            </a:fld>
            <a:endParaRPr lang="en-IE"/>
          </a:p>
        </p:txBody>
      </p:sp>
      <p:sp>
        <p:nvSpPr>
          <p:cNvPr id="2" name="TextBox 1"/>
          <p:cNvSpPr txBox="1"/>
          <p:nvPr/>
        </p:nvSpPr>
        <p:spPr>
          <a:xfrm>
            <a:off x="755576" y="58381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245639" y="790366"/>
            <a:ext cx="84308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84583" y="260648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Competitiveness &amp; Financial Environment   </a:t>
            </a:r>
            <a:endParaRPr lang="en-GB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915817" y="790366"/>
            <a:ext cx="600327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Relentless focus on every aspect of the cost of doing business in Ireland</a:t>
            </a:r>
          </a:p>
          <a:p>
            <a:pPr marL="342900" indent="-342900">
              <a:buFontTx/>
              <a:buChar char="-"/>
            </a:pPr>
            <a:r>
              <a:rPr lang="en-GB" dirty="0" smtClean="0"/>
              <a:t>Power &amp; Water</a:t>
            </a:r>
          </a:p>
          <a:p>
            <a:pPr marL="342900" indent="-342900">
              <a:buFontTx/>
              <a:buChar char="-"/>
            </a:pPr>
            <a:r>
              <a:rPr lang="en-GB" dirty="0" smtClean="0"/>
              <a:t>Local Authority Charges</a:t>
            </a:r>
          </a:p>
          <a:p>
            <a:pPr marL="342900" indent="-342900">
              <a:buFontTx/>
              <a:buChar char="-"/>
            </a:pPr>
            <a:r>
              <a:rPr lang="en-GB" dirty="0" smtClean="0"/>
              <a:t>Property</a:t>
            </a:r>
          </a:p>
          <a:p>
            <a:pPr marL="342900" indent="-342900">
              <a:buFontTx/>
              <a:buChar char="-"/>
            </a:pPr>
            <a:r>
              <a:rPr lang="en-GB" dirty="0" smtClean="0"/>
              <a:t>Professional </a:t>
            </a:r>
            <a:r>
              <a:rPr lang="en-GB" dirty="0"/>
              <a:t>S</a:t>
            </a:r>
            <a:r>
              <a:rPr lang="en-GB" dirty="0" smtClean="0"/>
              <a:t>ervices</a:t>
            </a:r>
          </a:p>
          <a:p>
            <a:pPr marL="342900" indent="-342900">
              <a:buFontTx/>
              <a:buChar char="-"/>
            </a:pPr>
            <a:r>
              <a:rPr lang="en-GB" dirty="0" smtClean="0"/>
              <a:t>Transportation Costs</a:t>
            </a:r>
          </a:p>
          <a:p>
            <a:endParaRPr lang="en-GB" dirty="0"/>
          </a:p>
          <a:p>
            <a:r>
              <a:rPr lang="en-GB" dirty="0" smtClean="0"/>
              <a:t>Corporate Tax: Rate, Regime &amp; Reputation</a:t>
            </a:r>
          </a:p>
          <a:p>
            <a:pPr marL="342900" indent="-342900">
              <a:buFontTx/>
              <a:buChar char="-"/>
            </a:pPr>
            <a:r>
              <a:rPr lang="en-GB" dirty="0" smtClean="0"/>
              <a:t>Competitor countries offering</a:t>
            </a:r>
          </a:p>
          <a:p>
            <a:pPr marL="342900" indent="-342900">
              <a:buFontTx/>
              <a:buChar char="-"/>
            </a:pPr>
            <a:r>
              <a:rPr lang="en-GB" dirty="0" smtClean="0"/>
              <a:t>US Tax Reform Debate</a:t>
            </a:r>
          </a:p>
          <a:p>
            <a:pPr marL="342900" indent="-342900">
              <a:buFontTx/>
              <a:buChar char="-"/>
            </a:pPr>
            <a:r>
              <a:rPr lang="en-GB" dirty="0" smtClean="0"/>
              <a:t>OECD &amp; BEPS Agenda</a:t>
            </a:r>
          </a:p>
          <a:p>
            <a:pPr marL="342900" indent="-342900">
              <a:buFontTx/>
              <a:buChar char="-"/>
            </a:pPr>
            <a:endParaRPr lang="en-GB" dirty="0"/>
          </a:p>
          <a:p>
            <a:r>
              <a:rPr lang="en-GB" dirty="0" smtClean="0"/>
              <a:t>Cost of labour</a:t>
            </a:r>
          </a:p>
          <a:p>
            <a:pPr marL="342900" indent="-342900">
              <a:buFontTx/>
              <a:buChar char="-"/>
            </a:pPr>
            <a:r>
              <a:rPr lang="en-GB" dirty="0" smtClean="0"/>
              <a:t>Ireland’s Tax Wedge</a:t>
            </a:r>
          </a:p>
          <a:p>
            <a:pPr marL="342900" indent="-342900">
              <a:buFontTx/>
              <a:buChar char="-"/>
            </a:pPr>
            <a:r>
              <a:rPr lang="en-GB" dirty="0"/>
              <a:t>Special Assignee Relief Programme</a:t>
            </a:r>
          </a:p>
          <a:p>
            <a:endParaRPr lang="en-GB" dirty="0" smtClean="0"/>
          </a:p>
          <a:p>
            <a:r>
              <a:rPr lang="en-GB" dirty="0" smtClean="0"/>
              <a:t>Financial Grant Incentives</a:t>
            </a:r>
          </a:p>
          <a:p>
            <a:endParaRPr lang="en-GB" sz="2000" dirty="0"/>
          </a:p>
          <a:p>
            <a:endParaRPr lang="en-GB" sz="2000" dirty="0"/>
          </a:p>
          <a:p>
            <a:endParaRPr lang="en-GB" sz="2000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83" y="4653136"/>
            <a:ext cx="2322263" cy="94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21" y="2996952"/>
            <a:ext cx="2415925" cy="1379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 descr="https://encrypted-tbn1.gstatic.com/images?q=tbn:ANd9GcR6TAKvjCsZqnBkhMMcLfLNFvNX7d-PFDtKCdqlWMcyy_2lJ-2Ow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21" y="1089720"/>
            <a:ext cx="2415926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691680" y="1990156"/>
            <a:ext cx="391280" cy="19114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571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pPr/>
              <a:t>16</a:t>
            </a:fld>
            <a:endParaRPr lang="en-IE"/>
          </a:p>
        </p:txBody>
      </p:sp>
      <p:sp>
        <p:nvSpPr>
          <p:cNvPr id="2" name="TextBox 1"/>
          <p:cNvSpPr txBox="1"/>
          <p:nvPr/>
        </p:nvSpPr>
        <p:spPr>
          <a:xfrm>
            <a:off x="755576" y="58381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245639" y="790366"/>
            <a:ext cx="84308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84583" y="260648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Infrastructure &amp; FDI: Ireland &amp; its Regions    </a:t>
            </a:r>
            <a:endParaRPr lang="en-GB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252961" y="815568"/>
            <a:ext cx="600327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Air Access</a:t>
            </a:r>
          </a:p>
          <a:p>
            <a:pPr marL="342900" indent="-342900">
              <a:buFontTx/>
              <a:buChar char="-"/>
            </a:pPr>
            <a:r>
              <a:rPr lang="en-GB" sz="2000" dirty="0" smtClean="0"/>
              <a:t>People &amp; Goods</a:t>
            </a:r>
          </a:p>
          <a:p>
            <a:pPr marL="342900" indent="-342900">
              <a:buFontTx/>
              <a:buChar char="-"/>
            </a:pPr>
            <a:r>
              <a:rPr lang="en-GB" sz="2000" dirty="0" smtClean="0"/>
              <a:t>Grow International Access</a:t>
            </a:r>
          </a:p>
          <a:p>
            <a:endParaRPr lang="en-GB" sz="2000" dirty="0" smtClean="0"/>
          </a:p>
          <a:p>
            <a:r>
              <a:rPr lang="en-GB" sz="2000" dirty="0" smtClean="0"/>
              <a:t>Road Access</a:t>
            </a:r>
          </a:p>
          <a:p>
            <a:r>
              <a:rPr lang="en-GB" sz="2000" dirty="0" smtClean="0"/>
              <a:t>- Impact on Regional </a:t>
            </a:r>
            <a:r>
              <a:rPr lang="en-GB" sz="2000" dirty="0"/>
              <a:t>D</a:t>
            </a:r>
            <a:r>
              <a:rPr lang="en-GB" sz="2000" dirty="0" smtClean="0"/>
              <a:t>istribution</a:t>
            </a:r>
          </a:p>
          <a:p>
            <a:endParaRPr lang="en-GB" sz="2000" dirty="0" smtClean="0"/>
          </a:p>
          <a:p>
            <a:r>
              <a:rPr lang="en-GB" sz="2000" dirty="0" smtClean="0"/>
              <a:t>Shipping</a:t>
            </a:r>
          </a:p>
          <a:p>
            <a:pPr marL="342900" indent="-342900">
              <a:buFontTx/>
              <a:buChar char="-"/>
            </a:pPr>
            <a:r>
              <a:rPr lang="en-GB" sz="2000" dirty="0" smtClean="0"/>
              <a:t>Exports</a:t>
            </a:r>
          </a:p>
          <a:p>
            <a:pPr marL="342900" indent="-342900">
              <a:buFontTx/>
              <a:buChar char="-"/>
            </a:pPr>
            <a:r>
              <a:rPr lang="en-GB" sz="2000" dirty="0" smtClean="0"/>
              <a:t>Ports as Strategic Assets </a:t>
            </a:r>
          </a:p>
          <a:p>
            <a:endParaRPr lang="en-GB" sz="2000" dirty="0"/>
          </a:p>
          <a:p>
            <a:r>
              <a:rPr lang="en-GB" sz="2000" dirty="0" smtClean="0"/>
              <a:t>Telecommunications &amp; Broadband – Diversity of Infrastructure off the Island </a:t>
            </a:r>
          </a:p>
          <a:p>
            <a:endParaRPr lang="en-GB" sz="2000" dirty="0"/>
          </a:p>
          <a:p>
            <a:r>
              <a:rPr lang="en-GB" sz="2000" dirty="0" smtClean="0"/>
              <a:t>Utility Ready Sites </a:t>
            </a:r>
          </a:p>
          <a:p>
            <a:pPr marL="342900" indent="-342900">
              <a:buFontTx/>
              <a:buChar char="-"/>
            </a:pPr>
            <a:r>
              <a:rPr lang="en-GB" sz="2000" dirty="0" smtClean="0"/>
              <a:t>Water (in &amp; out) + Power</a:t>
            </a:r>
          </a:p>
          <a:p>
            <a:endParaRPr lang="en-GB" sz="2000" dirty="0"/>
          </a:p>
          <a:p>
            <a:endParaRPr lang="en-GB" sz="2000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05" y="4160002"/>
            <a:ext cx="2656848" cy="1474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84" y="2582813"/>
            <a:ext cx="2160240" cy="157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59" y="901502"/>
            <a:ext cx="2740620" cy="1663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251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pPr/>
              <a:t>17</a:t>
            </a:fld>
            <a:endParaRPr lang="en-IE"/>
          </a:p>
        </p:txBody>
      </p:sp>
      <p:sp>
        <p:nvSpPr>
          <p:cNvPr id="2" name="TextBox 1"/>
          <p:cNvSpPr txBox="1"/>
          <p:nvPr/>
        </p:nvSpPr>
        <p:spPr>
          <a:xfrm>
            <a:off x="755576" y="58381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245639" y="790366"/>
            <a:ext cx="84308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45639" y="177255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Ireland’s FDI Competitive Advantage</a:t>
            </a:r>
            <a:endParaRPr lang="en-GB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45638" y="1052736"/>
            <a:ext cx="8430817" cy="175432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International Reputation </a:t>
            </a:r>
          </a:p>
          <a:p>
            <a:r>
              <a:rPr lang="en-GB" dirty="0"/>
              <a:t>-</a:t>
            </a:r>
            <a:r>
              <a:rPr lang="en-GB" dirty="0" smtClean="0"/>
              <a:t> Building Ireland’s profile abroad </a:t>
            </a:r>
          </a:p>
          <a:p>
            <a:r>
              <a:rPr lang="en-GB" dirty="0" smtClean="0"/>
              <a:t>- Economic Diplomacy</a:t>
            </a:r>
          </a:p>
          <a:p>
            <a:endParaRPr lang="en-GB" dirty="0"/>
          </a:p>
          <a:p>
            <a:r>
              <a:rPr lang="en-GB" dirty="0" smtClean="0"/>
              <a:t>Trade, Tourism &amp; Investment Strategy</a:t>
            </a:r>
          </a:p>
          <a:p>
            <a:r>
              <a:rPr lang="en-GB" dirty="0" smtClean="0"/>
              <a:t>- Market focus &amp; Implementation management </a:t>
            </a:r>
            <a:endParaRPr lang="en-GB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53611"/>
            <a:ext cx="2154932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350100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E" dirty="0"/>
          </a:p>
          <a:p>
            <a:endParaRPr lang="en-GB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5824"/>
            <a:ext cx="2382145" cy="1634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45639" y="3089151"/>
            <a:ext cx="8571152" cy="2308324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			Talent Seeking FDI </a:t>
            </a:r>
          </a:p>
          <a:p>
            <a:r>
              <a:rPr lang="en-GB" dirty="0"/>
              <a:t>	</a:t>
            </a:r>
            <a:r>
              <a:rPr lang="en-GB" dirty="0" smtClean="0"/>
              <a:t>		</a:t>
            </a:r>
          </a:p>
          <a:p>
            <a:r>
              <a:rPr lang="en-GB" dirty="0"/>
              <a:t>	</a:t>
            </a:r>
            <a:r>
              <a:rPr lang="en-GB" dirty="0" smtClean="0"/>
              <a:t>	</a:t>
            </a:r>
            <a:r>
              <a:rPr lang="en-GB" dirty="0"/>
              <a:t>	</a:t>
            </a:r>
            <a:r>
              <a:rPr lang="en-GB" dirty="0" smtClean="0"/>
              <a:t>Future Skills needs of Enterprise</a:t>
            </a:r>
          </a:p>
          <a:p>
            <a:r>
              <a:rPr lang="en-GB" dirty="0"/>
              <a:t>	</a:t>
            </a:r>
            <a:r>
              <a:rPr lang="en-GB" dirty="0" smtClean="0"/>
              <a:t>		</a:t>
            </a:r>
          </a:p>
          <a:p>
            <a:r>
              <a:rPr lang="en-GB" dirty="0"/>
              <a:t>	</a:t>
            </a:r>
            <a:r>
              <a:rPr lang="en-GB" dirty="0" smtClean="0"/>
              <a:t>		Pathways to work &amp; related Initiatives </a:t>
            </a:r>
          </a:p>
          <a:p>
            <a:endParaRPr lang="en-GB" dirty="0"/>
          </a:p>
          <a:p>
            <a:r>
              <a:rPr lang="en-GB" dirty="0" smtClean="0"/>
              <a:t>			Skills supply critical success factor for FDI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753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pPr/>
              <a:t>18</a:t>
            </a:fld>
            <a:endParaRPr lang="en-IE"/>
          </a:p>
        </p:txBody>
      </p:sp>
      <p:sp>
        <p:nvSpPr>
          <p:cNvPr id="2" name="TextBox 1"/>
          <p:cNvSpPr txBox="1"/>
          <p:nvPr/>
        </p:nvSpPr>
        <p:spPr>
          <a:xfrm>
            <a:off x="755576" y="58381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245639" y="790366"/>
            <a:ext cx="84308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45639" y="177255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Ireland’s FDI Competitive Advantage</a:t>
            </a:r>
            <a:endParaRPr lang="en-GB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45638" y="1052736"/>
            <a:ext cx="8430817" cy="203132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r>
              <a:rPr lang="en-GB" dirty="0" smtClean="0"/>
              <a:t>Regulation &amp; How its managed</a:t>
            </a:r>
          </a:p>
          <a:p>
            <a:pPr marL="285750" indent="-285750">
              <a:buFontTx/>
              <a:buChar char="-"/>
            </a:pPr>
            <a:r>
              <a:rPr lang="en-GB" dirty="0" smtClean="0"/>
              <a:t>Financial</a:t>
            </a:r>
          </a:p>
          <a:p>
            <a:pPr marL="285750" indent="-285750">
              <a:buFontTx/>
              <a:buChar char="-"/>
            </a:pPr>
            <a:r>
              <a:rPr lang="en-GB" dirty="0" smtClean="0"/>
              <a:t>Data Protection</a:t>
            </a:r>
          </a:p>
          <a:p>
            <a:pPr marL="285750" indent="-285750">
              <a:buFontTx/>
              <a:buChar char="-"/>
            </a:pPr>
            <a:r>
              <a:rPr lang="en-GB" dirty="0" smtClean="0"/>
              <a:t>Irish Medicines Board </a:t>
            </a:r>
          </a:p>
          <a:p>
            <a:pPr marL="285750" indent="-285750">
              <a:buFontTx/>
              <a:buChar char="-"/>
            </a:pPr>
            <a:r>
              <a:rPr lang="en-GB" dirty="0" smtClean="0"/>
              <a:t>Environmental Protection Agency </a:t>
            </a:r>
          </a:p>
          <a:p>
            <a:endParaRPr lang="en-GB" dirty="0" smtClean="0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078801"/>
            <a:ext cx="20574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7" y="1772816"/>
            <a:ext cx="1985392" cy="925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143" y="1232366"/>
            <a:ext cx="1662065" cy="1295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45639" y="3429000"/>
            <a:ext cx="8430817" cy="2585323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>
              <a:buClr>
                <a:srgbClr val="006600"/>
              </a:buClr>
            </a:pPr>
            <a:r>
              <a:rPr lang="en-IE" altLang="en-US" b="1" dirty="0" smtClean="0">
                <a:solidFill>
                  <a:srgbClr val="006600"/>
                </a:solidFill>
                <a:latin typeface="Cambria" pitchFamily="18" charset="0"/>
              </a:rPr>
              <a:t>Business Models in Partnerships with Government &amp; Competitive Advantage</a:t>
            </a:r>
          </a:p>
          <a:p>
            <a:pPr>
              <a:buClr>
                <a:srgbClr val="006600"/>
              </a:buClr>
            </a:pPr>
            <a:endParaRPr lang="en-IE" altLang="en-US" b="1" dirty="0">
              <a:solidFill>
                <a:srgbClr val="006600"/>
              </a:solidFill>
              <a:latin typeface="Cambria" pitchFamily="18" charset="0"/>
            </a:endParaRPr>
          </a:p>
          <a:p>
            <a:pPr>
              <a:buClr>
                <a:srgbClr val="006600"/>
              </a:buClr>
            </a:pPr>
            <a:r>
              <a:rPr lang="en-IE" altLang="en-US" b="1" dirty="0" smtClean="0">
                <a:solidFill>
                  <a:srgbClr val="002060"/>
                </a:solidFill>
                <a:latin typeface="Cambria" pitchFamily="18" charset="0"/>
              </a:rPr>
              <a:t>Develop in Ireland, Test Bed in Ireland &amp; Internationalise from Ireland </a:t>
            </a:r>
            <a:endParaRPr lang="en-IE" altLang="en-US" b="1" dirty="0">
              <a:solidFill>
                <a:srgbClr val="002060"/>
              </a:solidFill>
              <a:latin typeface="Cambria" pitchFamily="18" charset="0"/>
            </a:endParaRPr>
          </a:p>
          <a:p>
            <a:endParaRPr lang="en-GB" dirty="0" smtClean="0"/>
          </a:p>
          <a:p>
            <a:pPr marL="285750" indent="-285750">
              <a:buFontTx/>
              <a:buChar char="-"/>
            </a:pPr>
            <a:r>
              <a:rPr lang="en-GB" dirty="0" smtClean="0"/>
              <a:t>IBM Smart Cities &amp; Relationship with Dublin City Council</a:t>
            </a:r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 smtClean="0"/>
              <a:t>Irish Government </a:t>
            </a:r>
            <a:r>
              <a:rPr lang="en-GB" dirty="0"/>
              <a:t>and EMC create new cloud innovation </a:t>
            </a:r>
            <a:r>
              <a:rPr lang="en-GB" dirty="0" smtClean="0"/>
              <a:t>centre</a:t>
            </a:r>
          </a:p>
          <a:p>
            <a:pPr marL="285750" indent="-285750">
              <a:buFontTx/>
              <a:buChar char="-"/>
            </a:pPr>
            <a:r>
              <a:rPr lang="en-GB" dirty="0" smtClean="0"/>
              <a:t>Health </a:t>
            </a:r>
            <a:r>
              <a:rPr lang="en-GB" dirty="0"/>
              <a:t>Innovation </a:t>
            </a:r>
            <a:r>
              <a:rPr lang="en-GB" dirty="0" smtClean="0"/>
              <a:t>Hub: Developing </a:t>
            </a:r>
            <a:r>
              <a:rPr lang="en-GB" dirty="0"/>
              <a:t>healthcare solutions, in Ireland, for the world</a:t>
            </a:r>
          </a:p>
          <a:p>
            <a:pPr marL="285750" indent="-285750">
              <a:buFontTx/>
              <a:buChar char="-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794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pPr/>
              <a:t>19</a:t>
            </a:fld>
            <a:endParaRPr lang="en-IE"/>
          </a:p>
        </p:txBody>
      </p:sp>
      <p:sp>
        <p:nvSpPr>
          <p:cNvPr id="2" name="TextBox 1"/>
          <p:cNvSpPr txBox="1"/>
          <p:nvPr/>
        </p:nvSpPr>
        <p:spPr>
          <a:xfrm>
            <a:off x="755576" y="58381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245639" y="790366"/>
            <a:ext cx="84308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45639" y="177255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Ireland’s FDI Competitive Advantage</a:t>
            </a:r>
            <a:endParaRPr lang="en-GB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45638" y="978694"/>
            <a:ext cx="8430817" cy="2308324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r>
              <a:rPr lang="en-GB" dirty="0" smtClean="0"/>
              <a:t>   Property Solutions for FDI</a:t>
            </a:r>
          </a:p>
          <a:p>
            <a:pPr marL="742950" lvl="1" indent="-285750">
              <a:buFontTx/>
              <a:buChar char="-"/>
            </a:pPr>
            <a:r>
              <a:rPr lang="en-GB" dirty="0" smtClean="0"/>
              <a:t>Planning Environment </a:t>
            </a:r>
          </a:p>
          <a:p>
            <a:pPr marL="742950" lvl="1" indent="-285750">
              <a:buFontTx/>
              <a:buChar char="-"/>
            </a:pPr>
            <a:r>
              <a:rPr lang="en-GB" dirty="0" smtClean="0"/>
              <a:t>Delivery Models </a:t>
            </a:r>
          </a:p>
          <a:p>
            <a:pPr marL="742950" lvl="1" indent="-285750">
              <a:buFontTx/>
              <a:buChar char="-"/>
            </a:pPr>
            <a:r>
              <a:rPr lang="en-GB" dirty="0" smtClean="0"/>
              <a:t>NAMA</a:t>
            </a:r>
          </a:p>
          <a:p>
            <a:pPr marL="742950" lvl="1" indent="-285750">
              <a:buFontTx/>
              <a:buChar char="-"/>
            </a:pPr>
            <a:r>
              <a:rPr lang="en-GB" dirty="0" smtClean="0"/>
              <a:t>SDZ: Dublin Docks</a:t>
            </a:r>
          </a:p>
          <a:p>
            <a:endParaRPr lang="en-GB" dirty="0"/>
          </a:p>
          <a:p>
            <a:pPr marL="285750" indent="-285750">
              <a:buFontTx/>
              <a:buChar char="-"/>
            </a:pPr>
            <a:endParaRPr lang="en-GB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267740" y="3429000"/>
            <a:ext cx="8408716" cy="2308324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		</a:t>
            </a:r>
            <a:r>
              <a:rPr lang="en-GB" dirty="0"/>
              <a:t>  </a:t>
            </a:r>
            <a:r>
              <a:rPr lang="en-GB" dirty="0" smtClean="0"/>
              <a:t>   Double Ocean Wealth value to 2.4% of GDP by 2030</a:t>
            </a:r>
          </a:p>
          <a:p>
            <a:r>
              <a:rPr lang="en-GB" dirty="0"/>
              <a:t>	</a:t>
            </a:r>
            <a:r>
              <a:rPr lang="en-GB" dirty="0" smtClean="0"/>
              <a:t>	    </a:t>
            </a:r>
          </a:p>
          <a:p>
            <a:r>
              <a:rPr lang="en-GB" dirty="0"/>
              <a:t>	</a:t>
            </a:r>
            <a:r>
              <a:rPr lang="en-GB" dirty="0" smtClean="0"/>
              <a:t>	     8 Government Departments involved </a:t>
            </a:r>
          </a:p>
          <a:p>
            <a:endParaRPr lang="en-GB" dirty="0"/>
          </a:p>
          <a:p>
            <a:r>
              <a:rPr lang="en-GB" dirty="0" smtClean="0"/>
              <a:t>		     Grow turnover to €6.4 billion by 2020</a:t>
            </a:r>
          </a:p>
          <a:p>
            <a:endParaRPr lang="en-GB" dirty="0"/>
          </a:p>
          <a:p>
            <a:r>
              <a:rPr lang="en-GB" dirty="0" smtClean="0"/>
              <a:t>                              Developing a compelling FDI value proposition to 		     support these objectives</a:t>
            </a:r>
          </a:p>
        </p:txBody>
      </p:sp>
      <p:sp>
        <p:nvSpPr>
          <p:cNvPr id="3" name="AutoShape 2" descr="data:image/jpeg;base64,/9j/4AAQSkZJRgABAQAAAQABAAD/2wCEAAkGBxQQEhQUEhQWFhUWGRAVFRgVFhcYEhcYFRQWFxUZGhQYHCgsGCYlJxQXJD0iJzUsLjouGB8zODMsNygtLisBCgoKDg0OGxAQGjIkHiQ0NCwsLCw3LC0sLCwsNCwsLCwsLCwsNCwsLCwsNCwsLCwsLDQsLCwsLCwsLCwsLDQsLP/AABEIAEQA+AMBIgACEQEDEQH/xAAbAAEAAgMBAQAAAAAAAAAAAAAABAYBAgUDB//EADwQAAIBAgMFBgUCAwcFAAAAAAECAwARBBIhBQYTIjFBUVJhk9MUIzJxgUKRJKGxFjNTcoKS8DRDYrLB/8QAGQEBAQEBAQEAAAAAAAAAAAAAAAECAwQF/8QAHxEBAQEAAgMBAAMAAAAAAAAAAAERAhIDMVEhBEFh/9oADAMBAAIRAxEAPwClVistX0RMTsyYACHMwC5skUlx0F+Ud5r4UmuXDh2/vHzqsVfZ9mbNbpHiVP8A4xzefYVPhb/ae6oM27+DP0SYsX78Oz93Syr4h+476vVq+K/YqFYtXfxmwY41zcdwumr4WZBre3NqOw/tXGniA+lw/fYMP/YUysXjZ7eFKUqI1YVrW7VrWojFYrNYqhWKzWKBSlKDFKUqhSlKBSlKBSlKBSlKBSlKBSlKDNKUqNJLVaNpRDA4xHI+TKilgPBIoEoH2Nz+1VhulfSd8NncfBI4HNEqOO/KVAcf0P4rPH034+Oy2e49WDZhqM/f+lmLDW3+cI32nNbYdlyjrkt07VXKTb/YWH3grlbExYmw6lz9IMb94yrYkfdNfvCKl4vaHAGd9Xvoq653z9FHbzg/6Z/36vTOUzXvvBJmj+HC8See6KgPbm5nJ7ApUtfueqNvJCkDjDRnNwbiV/HL+v8AC/SPz31fCDsvCyYqUg4yYCNO3h3HKi/5QNT5CvlhrPKzHDzX9YpU/YmyXxkoijtmIYjMbDlFzrW52DP8vLGWaTjWVQS68J8j5h2WNZ61xcw1rXcw262JcKxjZVMpgu6tyva+qgXt2X79K5gwEpRZOFJkchUbI2RiegDWsTV62CLSp52LiM6pwJQ7AsqlGBKjqRcdB31jGbJlhj4ki5fmPEVa4cMiqxupGmjCmUxApXexW68iRJIskUvEzmNYizSOEID5Vy65b61zJNlzKpYwyBQ3DLFGyh72y3t1vpbvq3jYYh0rovsHEhxGYJQ7AsFyG5A6n8VHOzpf8J/+7+k3+V/e9n6bi/dTKiLSpkmyp1GZoZAOTUowHObJrbtOgqVsnd6bEmdUADQKzyK2jcpIIA79DpVyrjk0rs4jdrEImGYJnOJWR41S5fKmQsWFtPrBqKNiYm7gYeYlLhwI2OWwvzWGmhvSyxMQKVMfZU4jWUxScNrBWynKc2i2Pn2d9bNsbEBxGYJhI18qGNwzW62FtbUyiDSpsWx8Q4JWCVgpZWyxubFSAQbDQi40oNkTlnQQS50GZ1EbZkHewtoKZRCpU6HY87qrrDKUcoFYRtkJc2WzWsb1ti9jzRYj4Z1tLmVAO8sQFse0G/WmVcc+ldTHbAninbDhDJIoDfKBe6kXzCw1GvWoo2bMQ54Mlo/7w5Gsnbz6cv5plRFpUyXZU6KrNDKFYqFYxsFYsLqFNtb37KTbJnQlWhlUgxqQyMDeQkRixH6rG3famCJStnQqSrAggkEHqCDYg0qNJDV9mwRBijB1BRAQe0FQCK+MmvruClAiQk2ARCSeg5Rep45+V3/je6pOAcbPxU0TmyEXUnpyXaMn7i6/6jVo3Y2aXcYmYEGwGHRuqJawZu9iAov3L+0PD4ZcfOMS6gQx8sV+spB+sjuB6CuhvXtj4aBiDzvdE7wSNT+B/wDK1mRvhJJt9T0p2/m2ficRlU3jhzIvcTfnb+QH4qtGs0rla8vLleV2puxtpfDOz5c2aOaO2bLbiIVvex6Xvb+lduffATZOPBnKxSRMyuAzMzK3Es0bAHlsQQ3W9ViMLfmJA8lDH9iwr0yxeN/TX3K3x5XMias39tBxuKcPqMSuKUCa1iIFhZCeHzAhL30t51Ej3qCoo4JLhcHG54nyymGfOuWPJyk9pubdg1NcTLF439NfcrUpF45PTX3a335X3Ta7se9KEASQFgDjmvxBmBxUkb6ZoyOXh21Bvm6Co+8W8nxi5eFw/mGX683WKOPLbIv+He/na2lckpF45PTX3aZIvHJ6a+7S8rTa62E3lMa4dRHrAmMQEPYt8QPq+nly/m/lUmHe7LDFGYiSixxNzqEeNJA9iOHmBPTRrdtr1X8kXjk9Nfdpki8cnpr7tO3I2rLJvghaO0DLGgxS2EkeZhO6Objg5SBktYg3v1uK8xvguv8ACgH+OEeWYhY1xaqrAqUOe2QG+nboKruSLxyekvu0yReN/TX3as5cjatGxt6VGImnl0HBiWOI5nzSRBOFZrALZkDa95rkbu7xPgmkcLnZ+EblrfRIHa+hvmsR2da52SLxyemvu0yReOT0l9ym1dqyYrfJZmQyYYZEGKVVWQcomEIQLmjI5BCBqCDfoLUbfb50cogtkmimy8XQ5IODluIxa/W9vK1VrJF45PSX3aZIvHJ6S+7V7cjas2z970iSNEgCEHA5nLhlHwz3zZBGGObXQsbdnnLx280EORIl4iGPEpJZiSONMJAVeaM3PLqCttbVT8kXjk9Jfdpki8cnpL7tO1NqxvvsxJJiJ/6vUy6/xEKRC9k1yhL+d+yvTDb8ZQoMJ5RhchWRQ2eCMoCS0Z0N72FiO/Wqvki8cnpL7tMkXjk9JfdqduRtdg7zkxshjvfDph759OWXiZ8uXt6ZfPrRd5FXHNjFg5iXdUaS4WRgRmzZBcAm+W35rj5IvHJ6S+7TJF45PSX3abU2rVhd5kxAMcyRxAwGBiC6o4EivGBkUmPLr4r+Vb7S31UtMEQkcSdonBCn5qKjZ1ZGJ+m+hU2NjVTyReOT0l92mSLxyekvu1e3LF2rBgt82idnEIN/gLAyGw+FR08P6g5N/wBJA6177B3khgMhAdVSILFHK7TM8quXjbPlATK2trAde29VfJF45PSX3aZIvHJ6a+5TtyNrwv36+Z6mlKVzEo1e45DjAkSm0CLHxWH62yj5YPd31RK6WF2rNEoVXIUdLW0v5Vnx2T2vj5Se302IgAACwAAFugt0FfN969qfETm30JdE7uup/J/oK2bbM5BHFaxBHZ2/iuM6Wrfk5Sz8b8nl7TI1pSlcXJg1itq1qhWhNb1oasRg1lBcj7isUrQt+0t34V43DvckCIX+jLKsT311uX/kagz7tqjANI1iI7fLGa7zcLUF/wA1XbUNb7T41s+O6d3CIy5e1nC3K8ljLw75s2nfXo+74W4zHUR2LJZhmxHCvYOfv+fzVeVrWt2ajy+1euLxLSm7nMeg0AHf0AFutTZ8NjsR7vqxFpGsQxtkGe6y8M2XPqB1vfpUKDBqDiQ2vCSUqemqMADUPCYp4iShyk6HQHz6EeQryY3NzqeuvW9XYmxYP7PIWnCzH5LFDePtAYkkBuVeW1+8/vu27ofOykqqxo305gW4Ala5uMvX+flVatW1Nnxdjvf2fUkASN9WVhkFyeCJQEGbmJvbW1ZOyo2l4Izq1o3vlJa3D5lKZtCSR9rHr2V61bLpTZ8NdnZ+zkXESxz3KxrMSRo3KNDa/Z1tU591wzlVYgLHEcyrnVmZHa/1CwOT+dVcis02fDY78myEMast1zJhDmccoaWXIxBBtYdtG3fVWs0jgfK04YzgvNwhdS+ni69DVetS1NnxNWTCbt/SzsbcWNCMtlZTOIjZs2h6n/l6i7KwAkbEfKMpjUlEUsCTxAv6dehrj1qRTZ8XVhxGwEtOySWWMkAWzWsgchmB01bKD3g1Jbd+PiqDnyuXULlsxKwhwUObnFzbs10qq2plps+G/wCNqUpWBKr3XpSlc4w0Y2OlbSa1mlVUalKVFamlKVQrVqUqwYrFKVpGDSlKDFKUoMUpSqFKUoFKUoFKUoFKUoFKUoFKUoM0pSo0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88938"/>
            <a:ext cx="2952750" cy="80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AutoShape 4" descr="data:image/jpeg;base64,/9j/4AAQSkZJRgABAQAAAQABAAD/2wCEAAkGBxQQEhQUEhQWFhUWGRAVFRgVFhcYEhcYFRQWFxUZGhQYHCgsGCYlJxQXJD0iJzUsLjouGB8zODMsNygtLisBCgoKDg0OGxAQGjIkHiQ0NCwsLCw3LC0sLCwsNCwsLCwsLCwsNCwsLCwsNCwsLCwsLDQsLCwsLCwsLCwsLDQsLP/AABEIAEQA+AMBIgACEQEDEQH/xAAbAAEAAgMBAQAAAAAAAAAAAAAABAYBAgUDB//EADwQAAIBAgMFBgUCAwcFAAAAAAECAwARBBIhBQYTIjFBUVJhk9MUIzJxgUKRJKGxFjNTcoKS8DRDYrLB/8QAGQEBAQEBAQEAAAAAAAAAAAAAAAECAwQF/8QAHxEBAQEAAgMBAAMAAAAAAAAAAAERAhIDMVEhBEFh/9oADAMBAAIRAxEAPwClVistX0RMTsyYACHMwC5skUlx0F+Ud5r4UmuXDh2/vHzqsVfZ9mbNbpHiVP8A4xzefYVPhb/ae6oM27+DP0SYsX78Oz93Syr4h+476vVq+K/YqFYtXfxmwY41zcdwumr4WZBre3NqOw/tXGniA+lw/fYMP/YUysXjZ7eFKUqI1YVrW7VrWojFYrNYqhWKzWKBSlKDFKUqhSlKBSlKBSlKBSlKBSlKBSlKDNKUqNJLVaNpRDA4xHI+TKilgPBIoEoH2Nz+1VhulfSd8NncfBI4HNEqOO/KVAcf0P4rPH034+Oy2e49WDZhqM/f+lmLDW3+cI32nNbYdlyjrkt07VXKTb/YWH3grlbExYmw6lz9IMb94yrYkfdNfvCKl4vaHAGd9Xvoq653z9FHbzg/6Z/36vTOUzXvvBJmj+HC8See6KgPbm5nJ7ApUtfueqNvJCkDjDRnNwbiV/HL+v8AC/SPz31fCDsvCyYqUg4yYCNO3h3HKi/5QNT5CvlhrPKzHDzX9YpU/YmyXxkoijtmIYjMbDlFzrW52DP8vLGWaTjWVQS68J8j5h2WNZ61xcw1rXcw262JcKxjZVMpgu6tyva+qgXt2X79K5gwEpRZOFJkchUbI2RiegDWsTV62CLSp52LiM6pwJQ7AsqlGBKjqRcdB31jGbJlhj4ki5fmPEVa4cMiqxupGmjCmUxApXexW68iRJIskUvEzmNYizSOEID5Vy65b61zJNlzKpYwyBQ3DLFGyh72y3t1vpbvq3jYYh0rovsHEhxGYJQ7AsFyG5A6n8VHOzpf8J/+7+k3+V/e9n6bi/dTKiLSpkmyp1GZoZAOTUowHObJrbtOgqVsnd6bEmdUADQKzyK2jcpIIA79DpVyrjk0rs4jdrEImGYJnOJWR41S5fKmQsWFtPrBqKNiYm7gYeYlLhwI2OWwvzWGmhvSyxMQKVMfZU4jWUxScNrBWynKc2i2Pn2d9bNsbEBxGYJhI18qGNwzW62FtbUyiDSpsWx8Q4JWCVgpZWyxubFSAQbDQi40oNkTlnQQS50GZ1EbZkHewtoKZRCpU6HY87qrrDKUcoFYRtkJc2WzWsb1ti9jzRYj4Z1tLmVAO8sQFse0G/WmVcc+ldTHbAninbDhDJIoDfKBe6kXzCw1GvWoo2bMQ54Mlo/7w5Gsnbz6cv5plRFpUyXZU6KrNDKFYqFYxsFYsLqFNtb37KTbJnQlWhlUgxqQyMDeQkRixH6rG3famCJStnQqSrAggkEHqCDYg0qNJDV9mwRBijB1BRAQe0FQCK+MmvruClAiQk2ARCSeg5Rep45+V3/je6pOAcbPxU0TmyEXUnpyXaMn7i6/6jVo3Y2aXcYmYEGwGHRuqJawZu9iAov3L+0PD4ZcfOMS6gQx8sV+spB+sjuB6CuhvXtj4aBiDzvdE7wSNT+B/wDK1mRvhJJt9T0p2/m2ficRlU3jhzIvcTfnb+QH4qtGs0rla8vLleV2puxtpfDOz5c2aOaO2bLbiIVvex6Xvb+lduffATZOPBnKxSRMyuAzMzK3Es0bAHlsQQ3W9ViMLfmJA8lDH9iwr0yxeN/TX3K3x5XMias39tBxuKcPqMSuKUCa1iIFhZCeHzAhL30t51Ej3qCoo4JLhcHG54nyymGfOuWPJyk9pubdg1NcTLF439NfcrUpF45PTX3a335X3Ta7se9KEASQFgDjmvxBmBxUkb6ZoyOXh21Bvm6Co+8W8nxi5eFw/mGX683WKOPLbIv+He/na2lckpF45PTX3aZIvHJ6a+7S8rTa62E3lMa4dRHrAmMQEPYt8QPq+nly/m/lUmHe7LDFGYiSixxNzqEeNJA9iOHmBPTRrdtr1X8kXjk9Nfdpki8cnpr7tO3I2rLJvghaO0DLGgxS2EkeZhO6Objg5SBktYg3v1uK8xvguv8ACgH+OEeWYhY1xaqrAqUOe2QG+nboKruSLxyekvu0yReN/TX3as5cjatGxt6VGImnl0HBiWOI5nzSRBOFZrALZkDa95rkbu7xPgmkcLnZ+EblrfRIHa+hvmsR2da52SLxyemvu0yReOT0l9ym1dqyYrfJZmQyYYZEGKVVWQcomEIQLmjI5BCBqCDfoLUbfb50cogtkmimy8XQ5IODluIxa/W9vK1VrJF45PSX3aZIvHJ6S+7V7cjas2z970iSNEgCEHA5nLhlHwz3zZBGGObXQsbdnnLx280EORIl4iGPEpJZiSONMJAVeaM3PLqCttbVT8kXjk9Jfdpki8cnpL7tO1NqxvvsxJJiJ/6vUy6/xEKRC9k1yhL+d+yvTDb8ZQoMJ5RhchWRQ2eCMoCS0Z0N72FiO/Wqvki8cnpL7tMkXjk9JfdqduRtdg7zkxshjvfDph759OWXiZ8uXt6ZfPrRd5FXHNjFg5iXdUaS4WRgRmzZBcAm+W35rj5IvHJ6S+7TJF45PSX3abU2rVhd5kxAMcyRxAwGBiC6o4EivGBkUmPLr4r+Vb7S31UtMEQkcSdonBCn5qKjZ1ZGJ+m+hU2NjVTyReOT0l92mSLxyekvu1e3LF2rBgt82idnEIN/gLAyGw+FR08P6g5N/wBJA6177B3khgMhAdVSILFHK7TM8quXjbPlATK2trAde29VfJF45PSX3aZIvHJ6a+5TtyNrwv36+Z6mlKVzEo1e45DjAkSm0CLHxWH62yj5YPd31RK6WF2rNEoVXIUdLW0v5Vnx2T2vj5Se302IgAACwAAFugt0FfN969qfETm30JdE7uup/J/oK2bbM5BHFaxBHZ2/iuM6Wrfk5Sz8b8nl7TI1pSlcXJg1itq1qhWhNb1oasRg1lBcj7isUrQt+0t34V43DvckCIX+jLKsT311uX/kagz7tqjANI1iI7fLGa7zcLUF/wA1XbUNb7T41s+O6d3CIy5e1nC3K8ljLw75s2nfXo+74W4zHUR2LJZhmxHCvYOfv+fzVeVrWt2ajy+1euLxLSm7nMeg0AHf0AFutTZ8NjsR7vqxFpGsQxtkGe6y8M2XPqB1vfpUKDBqDiQ2vCSUqemqMADUPCYp4iShyk6HQHz6EeQryY3NzqeuvW9XYmxYP7PIWnCzH5LFDePtAYkkBuVeW1+8/vu27ofOykqqxo305gW4Ala5uMvX+flVatW1Nnxdjvf2fUkASN9WVhkFyeCJQEGbmJvbW1ZOyo2l4Izq1o3vlJa3D5lKZtCSR9rHr2V61bLpTZ8NdnZ+zkXESxz3KxrMSRo3KNDa/Z1tU591wzlVYgLHEcyrnVmZHa/1CwOT+dVcis02fDY78myEMast1zJhDmccoaWXIxBBtYdtG3fVWs0jgfK04YzgvNwhdS+ni69DVetS1NnxNWTCbt/SzsbcWNCMtlZTOIjZs2h6n/l6i7KwAkbEfKMpjUlEUsCTxAv6dehrj1qRTZ8XVhxGwEtOySWWMkAWzWsgchmB01bKD3g1Jbd+PiqDnyuXULlsxKwhwUObnFzbs10qq2plps+G/wCNqUpWBKr3XpSlc4w0Y2OlbSa1mlVUalKVFamlKVQrVqUqwYrFKVpGDSlKDFKUoMUpSqFKUoFKUoFKUoFKUoFKUoFKUoM0pSo0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09550" y="-236538"/>
            <a:ext cx="2952750" cy="80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24744"/>
            <a:ext cx="345050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587777" y="1775545"/>
            <a:ext cx="29464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 smtClean="0">
                <a:solidFill>
                  <a:schemeClr val="accent2">
                    <a:lumMod val="50000"/>
                  </a:schemeClr>
                </a:solidFill>
              </a:rPr>
              <a:t>Ireland Strategic Investment Fund</a:t>
            </a:r>
            <a:endParaRPr lang="en-GB" sz="11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037155"/>
            <a:ext cx="3462264" cy="1041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23567"/>
            <a:ext cx="1689000" cy="2119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8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8" y="17140"/>
            <a:ext cx="9144000" cy="685878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836712"/>
            <a:ext cx="769763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IE" sz="2000" b="1" dirty="0" smtClean="0">
                <a:solidFill>
                  <a:srgbClr val="660066"/>
                </a:solidFill>
              </a:rPr>
              <a:t>1,158</a:t>
            </a:r>
            <a:endParaRPr lang="en-IE" sz="2000" b="1" dirty="0">
              <a:solidFill>
                <a:srgbClr val="6600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2380818"/>
            <a:ext cx="1029449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IE" sz="2000" b="1" dirty="0" smtClean="0">
                <a:solidFill>
                  <a:srgbClr val="008BBC"/>
                </a:solidFill>
              </a:rPr>
              <a:t>166,184</a:t>
            </a:r>
            <a:endParaRPr lang="en-IE" sz="2000" b="1" dirty="0">
              <a:solidFill>
                <a:srgbClr val="008BB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2000" y="3888000"/>
            <a:ext cx="704039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IE" sz="2000" b="1" dirty="0" smtClean="0">
                <a:solidFill>
                  <a:srgbClr val="FF7400"/>
                </a:solidFill>
              </a:rPr>
              <a:t>€121</a:t>
            </a:r>
            <a:endParaRPr lang="en-IE" sz="2000" b="1" dirty="0">
              <a:solidFill>
                <a:srgbClr val="FF74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11960" y="4869159"/>
            <a:ext cx="468052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</a:rPr>
              <a:t>€2.8 billion	       €1.3 billion</a:t>
            </a:r>
            <a:endParaRPr lang="en-GB" b="1" dirty="0">
              <a:solidFill>
                <a:srgbClr val="00B050"/>
              </a:solidFill>
            </a:endParaRPr>
          </a:p>
          <a:p>
            <a:r>
              <a:rPr lang="en-GB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C</a:t>
            </a:r>
            <a:r>
              <a:rPr lang="en-GB" sz="14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orporation Tax 	          Expenditure </a:t>
            </a:r>
            <a:r>
              <a:rPr lang="en-GB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on R&amp;D </a:t>
            </a:r>
          </a:p>
          <a:p>
            <a:endParaRPr lang="en-GB" b="1" dirty="0" smtClean="0">
              <a:solidFill>
                <a:srgbClr val="00B050"/>
              </a:solidFill>
            </a:endParaRPr>
          </a:p>
          <a:p>
            <a:r>
              <a:rPr lang="en-GB" b="1" dirty="0" smtClean="0">
                <a:solidFill>
                  <a:srgbClr val="00B050"/>
                </a:solidFill>
              </a:rPr>
              <a:t>€20.8 billion</a:t>
            </a:r>
          </a:p>
          <a:p>
            <a:r>
              <a:rPr lang="en-GB" sz="14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Spend </a:t>
            </a:r>
            <a:r>
              <a:rPr lang="en-GB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in the </a:t>
            </a:r>
            <a:r>
              <a:rPr lang="en-GB" sz="14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economy – of which:</a:t>
            </a:r>
            <a:endParaRPr lang="en-GB" sz="14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GB" b="1" dirty="0" smtClean="0">
                <a:solidFill>
                  <a:srgbClr val="00B050"/>
                </a:solidFill>
              </a:rPr>
              <a:t>€</a:t>
            </a:r>
            <a:r>
              <a:rPr lang="en-GB" b="1" dirty="0">
                <a:solidFill>
                  <a:srgbClr val="00B050"/>
                </a:solidFill>
              </a:rPr>
              <a:t>8bn </a:t>
            </a:r>
            <a:r>
              <a:rPr lang="en-GB" b="1" dirty="0" smtClean="0">
                <a:solidFill>
                  <a:srgbClr val="00B050"/>
                </a:solidFill>
              </a:rPr>
              <a:t>  </a:t>
            </a:r>
            <a:r>
              <a:rPr lang="en-GB" b="1" dirty="0">
                <a:solidFill>
                  <a:srgbClr val="00B050"/>
                </a:solidFill>
              </a:rPr>
              <a:t> </a:t>
            </a:r>
            <a:r>
              <a:rPr lang="en-GB" b="1" dirty="0" smtClean="0">
                <a:solidFill>
                  <a:srgbClr val="00B050"/>
                </a:solidFill>
              </a:rPr>
              <a:t>    €</a:t>
            </a:r>
            <a:r>
              <a:rPr lang="en-GB" b="1" dirty="0">
                <a:solidFill>
                  <a:srgbClr val="00B050"/>
                </a:solidFill>
              </a:rPr>
              <a:t>2.4bn </a:t>
            </a:r>
            <a:r>
              <a:rPr lang="en-GB" b="1" dirty="0" smtClean="0">
                <a:solidFill>
                  <a:srgbClr val="00B050"/>
                </a:solidFill>
              </a:rPr>
              <a:t>	  €</a:t>
            </a:r>
            <a:r>
              <a:rPr lang="en-GB" b="1" dirty="0">
                <a:solidFill>
                  <a:srgbClr val="00B050"/>
                </a:solidFill>
              </a:rPr>
              <a:t>10.4bn </a:t>
            </a:r>
            <a:r>
              <a:rPr lang="en-GB" sz="14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Payroll</a:t>
            </a:r>
            <a:r>
              <a:rPr lang="en-GB" b="1" dirty="0" smtClean="0">
                <a:solidFill>
                  <a:srgbClr val="00B050"/>
                </a:solidFill>
              </a:rPr>
              <a:t>	</a:t>
            </a:r>
            <a:r>
              <a:rPr lang="en-GB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14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    Irish materials	   Irish services</a:t>
            </a:r>
            <a:endParaRPr lang="en-GB" b="1" dirty="0">
              <a:solidFill>
                <a:srgbClr val="00B050"/>
              </a:solidFill>
            </a:endParaRPr>
          </a:p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0" y="5445224"/>
            <a:ext cx="395536" cy="143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2771800" y="260648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FDI Impact on the Irish Economy</a:t>
            </a:r>
            <a:endParaRPr lang="en-GB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84" y="758825"/>
            <a:ext cx="8437563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595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pPr/>
              <a:t>20</a:t>
            </a:fld>
            <a:endParaRPr lang="en-IE"/>
          </a:p>
        </p:txBody>
      </p:sp>
      <p:sp>
        <p:nvSpPr>
          <p:cNvPr id="2" name="TextBox 1"/>
          <p:cNvSpPr txBox="1"/>
          <p:nvPr/>
        </p:nvSpPr>
        <p:spPr>
          <a:xfrm>
            <a:off x="755576" y="58381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245639" y="790366"/>
            <a:ext cx="84308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45639" y="177255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Ireland’s FDI Competitive Advantage</a:t>
            </a:r>
            <a:endParaRPr lang="en-GB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45639" y="1268760"/>
            <a:ext cx="8430817" cy="2585323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GB" b="1" i="1" dirty="0"/>
              <a:t>Future proofing our FDI Competitive Advantage for all of Ireland</a:t>
            </a:r>
          </a:p>
          <a:p>
            <a:endParaRPr lang="en-GB" dirty="0" smtClean="0"/>
          </a:p>
          <a:p>
            <a:r>
              <a:rPr lang="en-GB" dirty="0" smtClean="0"/>
              <a:t>-   Putting People First </a:t>
            </a:r>
          </a:p>
          <a:p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 smtClean="0"/>
              <a:t>Spatial Strategy</a:t>
            </a:r>
          </a:p>
          <a:p>
            <a:pPr marL="285750" indent="-285750">
              <a:buFontTx/>
              <a:buChar char="-"/>
            </a:pPr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 smtClean="0"/>
              <a:t>Regional Development</a:t>
            </a:r>
          </a:p>
          <a:p>
            <a:endParaRPr lang="en-GB" dirty="0"/>
          </a:p>
          <a:p>
            <a:pPr marL="285750" indent="-285750">
              <a:buFontTx/>
              <a:buChar char="-"/>
            </a:pPr>
            <a:endParaRPr lang="en-GB" b="1" i="1" dirty="0" smtClean="0"/>
          </a:p>
        </p:txBody>
      </p:sp>
      <p:sp>
        <p:nvSpPr>
          <p:cNvPr id="3" name="AutoShape 2" descr="data:image/jpeg;base64,/9j/4AAQSkZJRgABAQAAAQABAAD/2wCEAAkGBxQQEhQUEhQWFhUWGRAVFRgVFhcYEhcYFRQWFxUZGhQYHCgsGCYlJxQXJD0iJzUsLjouGB8zODMsNygtLisBCgoKDg0OGxAQGjIkHiQ0NCwsLCw3LC0sLCwsNCwsLCwsLCwsNCwsLCwsNCwsLCwsLDQsLCwsLCwsLCwsLDQsLP/AABEIAEQA+AMBIgACEQEDEQH/xAAbAAEAAgMBAQAAAAAAAAAAAAAABAYBAgUDB//EADwQAAIBAgMFBgUCAwcFAAAAAAECAwARBBIhBQYTIjFBUVJhk9MUIzJxgUKRJKGxFjNTcoKS8DRDYrLB/8QAGQEBAQEBAQEAAAAAAAAAAAAAAAECAwQF/8QAHxEBAQEAAgMBAAMAAAAAAAAAAAERAhIDMVEhBEFh/9oADAMBAAIRAxEAPwClVistX0RMTsyYACHMwC5skUlx0F+Ud5r4UmuXDh2/vHzqsVfZ9mbNbpHiVP8A4xzefYVPhb/ae6oM27+DP0SYsX78Oz93Syr4h+476vVq+K/YqFYtXfxmwY41zcdwumr4WZBre3NqOw/tXGniA+lw/fYMP/YUysXjZ7eFKUqI1YVrW7VrWojFYrNYqhWKzWKBSlKDFKUqhSlKBSlKBSlKBSlKBSlKBSlKDNKUqNJLVaNpRDA4xHI+TKilgPBIoEoH2Nz+1VhulfSd8NncfBI4HNEqOO/KVAcf0P4rPH034+Oy2e49WDZhqM/f+lmLDW3+cI32nNbYdlyjrkt07VXKTb/YWH3grlbExYmw6lz9IMb94yrYkfdNfvCKl4vaHAGd9Xvoq653z9FHbzg/6Z/36vTOUzXvvBJmj+HC8See6KgPbm5nJ7ApUtfueqNvJCkDjDRnNwbiV/HL+v8AC/SPz31fCDsvCyYqUg4yYCNO3h3HKi/5QNT5CvlhrPKzHDzX9YpU/YmyXxkoijtmIYjMbDlFzrW52DP8vLGWaTjWVQS68J8j5h2WNZ61xcw1rXcw262JcKxjZVMpgu6tyva+qgXt2X79K5gwEpRZOFJkchUbI2RiegDWsTV62CLSp52LiM6pwJQ7AsqlGBKjqRcdB31jGbJlhj4ki5fmPEVa4cMiqxupGmjCmUxApXexW68iRJIskUvEzmNYizSOEID5Vy65b61zJNlzKpYwyBQ3DLFGyh72y3t1vpbvq3jYYh0rovsHEhxGYJQ7AsFyG5A6n8VHOzpf8J/+7+k3+V/e9n6bi/dTKiLSpkmyp1GZoZAOTUowHObJrbtOgqVsnd6bEmdUADQKzyK2jcpIIA79DpVyrjk0rs4jdrEImGYJnOJWR41S5fKmQsWFtPrBqKNiYm7gYeYlLhwI2OWwvzWGmhvSyxMQKVMfZU4jWUxScNrBWynKc2i2Pn2d9bNsbEBxGYJhI18qGNwzW62FtbUyiDSpsWx8Q4JWCVgpZWyxubFSAQbDQi40oNkTlnQQS50GZ1EbZkHewtoKZRCpU6HY87qrrDKUcoFYRtkJc2WzWsb1ti9jzRYj4Z1tLmVAO8sQFse0G/WmVcc+ldTHbAninbDhDJIoDfKBe6kXzCw1GvWoo2bMQ54Mlo/7w5Gsnbz6cv5plRFpUyXZU6KrNDKFYqFYxsFYsLqFNtb37KTbJnQlWhlUgxqQyMDeQkRixH6rG3famCJStnQqSrAggkEHqCDYg0qNJDV9mwRBijB1BRAQe0FQCK+MmvruClAiQk2ARCSeg5Rep45+V3/je6pOAcbPxU0TmyEXUnpyXaMn7i6/6jVo3Y2aXcYmYEGwGHRuqJawZu9iAov3L+0PD4ZcfOMS6gQx8sV+spB+sjuB6CuhvXtj4aBiDzvdE7wSNT+B/wDK1mRvhJJt9T0p2/m2ficRlU3jhzIvcTfnb+QH4qtGs0rla8vLleV2puxtpfDOz5c2aOaO2bLbiIVvex6Xvb+lduffATZOPBnKxSRMyuAzMzK3Es0bAHlsQQ3W9ViMLfmJA8lDH9iwr0yxeN/TX3K3x5XMias39tBxuKcPqMSuKUCa1iIFhZCeHzAhL30t51Ej3qCoo4JLhcHG54nyymGfOuWPJyk9pubdg1NcTLF439NfcrUpF45PTX3a335X3Ta7se9KEASQFgDjmvxBmBxUkb6ZoyOXh21Bvm6Co+8W8nxi5eFw/mGX683WKOPLbIv+He/na2lckpF45PTX3aZIvHJ6a+7S8rTa62E3lMa4dRHrAmMQEPYt8QPq+nly/m/lUmHe7LDFGYiSixxNzqEeNJA9iOHmBPTRrdtr1X8kXjk9Nfdpki8cnpr7tO3I2rLJvghaO0DLGgxS2EkeZhO6Objg5SBktYg3v1uK8xvguv8ACgH+OEeWYhY1xaqrAqUOe2QG+nboKruSLxyekvu0yReN/TX3as5cjatGxt6VGImnl0HBiWOI5nzSRBOFZrALZkDa95rkbu7xPgmkcLnZ+EblrfRIHa+hvmsR2da52SLxyemvu0yReOT0l9ym1dqyYrfJZmQyYYZEGKVVWQcomEIQLmjI5BCBqCDfoLUbfb50cogtkmimy8XQ5IODluIxa/W9vK1VrJF45PSX3aZIvHJ6S+7V7cjas2z970iSNEgCEHA5nLhlHwz3zZBGGObXQsbdnnLx280EORIl4iGPEpJZiSONMJAVeaM3PLqCttbVT8kXjk9Jfdpki8cnpL7tO1NqxvvsxJJiJ/6vUy6/xEKRC9k1yhL+d+yvTDb8ZQoMJ5RhchWRQ2eCMoCS0Z0N72FiO/Wqvki8cnpL7tMkXjk9JfdqduRtdg7zkxshjvfDph759OWXiZ8uXt6ZfPrRd5FXHNjFg5iXdUaS4WRgRmzZBcAm+W35rj5IvHJ6S+7TJF45PSX3abU2rVhd5kxAMcyRxAwGBiC6o4EivGBkUmPLr4r+Vb7S31UtMEQkcSdonBCn5qKjZ1ZGJ+m+hU2NjVTyReOT0l92mSLxyekvu1e3LF2rBgt82idnEIN/gLAyGw+FR08P6g5N/wBJA6177B3khgMhAdVSILFHK7TM8quXjbPlATK2trAde29VfJF45PSX3aZIvHJ6a+5TtyNrwv36+Z6mlKVzEo1e45DjAkSm0CLHxWH62yj5YPd31RK6WF2rNEoVXIUdLW0v5Vnx2T2vj5Se302IgAACwAAFugt0FfN969qfETm30JdE7uup/J/oK2bbM5BHFaxBHZ2/iuM6Wrfk5Sz8b8nl7TI1pSlcXJg1itq1qhWhNb1oasRg1lBcj7isUrQt+0t34V43DvckCIX+jLKsT311uX/kagz7tqjANI1iI7fLGa7zcLUF/wA1XbUNb7T41s+O6d3CIy5e1nC3K8ljLw75s2nfXo+74W4zHUR2LJZhmxHCvYOfv+fzVeVrWt2ajy+1euLxLSm7nMeg0AHf0AFutTZ8NjsR7vqxFpGsQxtkGe6y8M2XPqB1vfpUKDBqDiQ2vCSUqemqMADUPCYp4iShyk6HQHz6EeQryY3NzqeuvW9XYmxYP7PIWnCzH5LFDePtAYkkBuVeW1+8/vu27ofOykqqxo305gW4Ala5uMvX+flVatW1Nnxdjvf2fUkASN9WVhkFyeCJQEGbmJvbW1ZOyo2l4Izq1o3vlJa3D5lKZtCSR9rHr2V61bLpTZ8NdnZ+zkXESxz3KxrMSRo3KNDa/Z1tU591wzlVYgLHEcyrnVmZHa/1CwOT+dVcis02fDY78myEMast1zJhDmccoaWXIxBBtYdtG3fVWs0jgfK04YzgvNwhdS+ni69DVetS1NnxNWTCbt/SzsbcWNCMtlZTOIjZs2h6n/l6i7KwAkbEfKMpjUlEUsCTxAv6dehrj1qRTZ8XVhxGwEtOySWWMkAWzWsgchmB01bKD3g1Jbd+PiqDnyuXULlsxKwhwUObnFzbs10qq2plps+G/wCNqUpWBKr3XpSlc4w0Y2OlbSa1mlVUalKVFamlKVQrVqUqwYrFKVpGDSlKDFKUoMUpSqFKUoFKUoFKUoFKUoFKUoFKUoM0pSo0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88938"/>
            <a:ext cx="2952750" cy="80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AutoShape 4" descr="data:image/jpeg;base64,/9j/4AAQSkZJRgABAQAAAQABAAD/2wCEAAkGBxQQEhQUEhQWFhUWGRAVFRgVFhcYEhcYFRQWFxUZGhQYHCgsGCYlJxQXJD0iJzUsLjouGB8zODMsNygtLisBCgoKDg0OGxAQGjIkHiQ0NCwsLCw3LC0sLCwsNCwsLCwsLCwsNCwsLCwsNCwsLCwsLDQsLCwsLCwsLCwsLDQsLP/AABEIAEQA+AMBIgACEQEDEQH/xAAbAAEAAgMBAQAAAAAAAAAAAAAABAYBAgUDB//EADwQAAIBAgMFBgUCAwcFAAAAAAECAwARBBIhBQYTIjFBUVJhk9MUIzJxgUKRJKGxFjNTcoKS8DRDYrLB/8QAGQEBAQEBAQEAAAAAAAAAAAAAAAECAwQF/8QAHxEBAQEAAgMBAAMAAAAAAAAAAAERAhIDMVEhBEFh/9oADAMBAAIRAxEAPwClVistX0RMTsyYACHMwC5skUlx0F+Ud5r4UmuXDh2/vHzqsVfZ9mbNbpHiVP8A4xzefYVPhb/ae6oM27+DP0SYsX78Oz93Syr4h+476vVq+K/YqFYtXfxmwY41zcdwumr4WZBre3NqOw/tXGniA+lw/fYMP/YUysXjZ7eFKUqI1YVrW7VrWojFYrNYqhWKzWKBSlKDFKUqhSlKBSlKBSlKBSlKBSlKBSlKDNKUqNJLVaNpRDA4xHI+TKilgPBIoEoH2Nz+1VhulfSd8NncfBI4HNEqOO/KVAcf0P4rPH034+Oy2e49WDZhqM/f+lmLDW3+cI32nNbYdlyjrkt07VXKTb/YWH3grlbExYmw6lz9IMb94yrYkfdNfvCKl4vaHAGd9Xvoq653z9FHbzg/6Z/36vTOUzXvvBJmj+HC8See6KgPbm5nJ7ApUtfueqNvJCkDjDRnNwbiV/HL+v8AC/SPz31fCDsvCyYqUg4yYCNO3h3HKi/5QNT5CvlhrPKzHDzX9YpU/YmyXxkoijtmIYjMbDlFzrW52DP8vLGWaTjWVQS68J8j5h2WNZ61xcw1rXcw262JcKxjZVMpgu6tyva+qgXt2X79K5gwEpRZOFJkchUbI2RiegDWsTV62CLSp52LiM6pwJQ7AsqlGBKjqRcdB31jGbJlhj4ki5fmPEVa4cMiqxupGmjCmUxApXexW68iRJIskUvEzmNYizSOEID5Vy65b61zJNlzKpYwyBQ3DLFGyh72y3t1vpbvq3jYYh0rovsHEhxGYJQ7AsFyG5A6n8VHOzpf8J/+7+k3+V/e9n6bi/dTKiLSpkmyp1GZoZAOTUowHObJrbtOgqVsnd6bEmdUADQKzyK2jcpIIA79DpVyrjk0rs4jdrEImGYJnOJWR41S5fKmQsWFtPrBqKNiYm7gYeYlLhwI2OWwvzWGmhvSyxMQKVMfZU4jWUxScNrBWynKc2i2Pn2d9bNsbEBxGYJhI18qGNwzW62FtbUyiDSpsWx8Q4JWCVgpZWyxubFSAQbDQi40oNkTlnQQS50GZ1EbZkHewtoKZRCpU6HY87qrrDKUcoFYRtkJc2WzWsb1ti9jzRYj4Z1tLmVAO8sQFse0G/WmVcc+ldTHbAninbDhDJIoDfKBe6kXzCw1GvWoo2bMQ54Mlo/7w5Gsnbz6cv5plRFpUyXZU6KrNDKFYqFYxsFYsLqFNtb37KTbJnQlWhlUgxqQyMDeQkRixH6rG3famCJStnQqSrAggkEHqCDYg0qNJDV9mwRBijB1BRAQe0FQCK+MmvruClAiQk2ARCSeg5Rep45+V3/je6pOAcbPxU0TmyEXUnpyXaMn7i6/6jVo3Y2aXcYmYEGwGHRuqJawZu9iAov3L+0PD4ZcfOMS6gQx8sV+spB+sjuB6CuhvXtj4aBiDzvdE7wSNT+B/wDK1mRvhJJt9T0p2/m2ficRlU3jhzIvcTfnb+QH4qtGs0rla8vLleV2puxtpfDOz5c2aOaO2bLbiIVvex6Xvb+lduffATZOPBnKxSRMyuAzMzK3Es0bAHlsQQ3W9ViMLfmJA8lDH9iwr0yxeN/TX3K3x5XMias39tBxuKcPqMSuKUCa1iIFhZCeHzAhL30t51Ej3qCoo4JLhcHG54nyymGfOuWPJyk9pubdg1NcTLF439NfcrUpF45PTX3a335X3Ta7se9KEASQFgDjmvxBmBxUkb6ZoyOXh21Bvm6Co+8W8nxi5eFw/mGX683WKOPLbIv+He/na2lckpF45PTX3aZIvHJ6a+7S8rTa62E3lMa4dRHrAmMQEPYt8QPq+nly/m/lUmHe7LDFGYiSixxNzqEeNJA9iOHmBPTRrdtr1X8kXjk9Nfdpki8cnpr7tO3I2rLJvghaO0DLGgxS2EkeZhO6Objg5SBktYg3v1uK8xvguv8ACgH+OEeWYhY1xaqrAqUOe2QG+nboKruSLxyekvu0yReN/TX3as5cjatGxt6VGImnl0HBiWOI5nzSRBOFZrALZkDa95rkbu7xPgmkcLnZ+EblrfRIHa+hvmsR2da52SLxyemvu0yReOT0l9ym1dqyYrfJZmQyYYZEGKVVWQcomEIQLmjI5BCBqCDfoLUbfb50cogtkmimy8XQ5IODluIxa/W9vK1VrJF45PSX3aZIvHJ6S+7V7cjas2z970iSNEgCEHA5nLhlHwz3zZBGGObXQsbdnnLx280EORIl4iGPEpJZiSONMJAVeaM3PLqCttbVT8kXjk9Jfdpki8cnpL7tO1NqxvvsxJJiJ/6vUy6/xEKRC9k1yhL+d+yvTDb8ZQoMJ5RhchWRQ2eCMoCS0Z0N72FiO/Wqvki8cnpL7tMkXjk9JfdqduRtdg7zkxshjvfDph759OWXiZ8uXt6ZfPrRd5FXHNjFg5iXdUaS4WRgRmzZBcAm+W35rj5IvHJ6S+7TJF45PSX3abU2rVhd5kxAMcyRxAwGBiC6o4EivGBkUmPLr4r+Vb7S31UtMEQkcSdonBCn5qKjZ1ZGJ+m+hU2NjVTyReOT0l92mSLxyekvu1e3LF2rBgt82idnEIN/gLAyGw+FR08P6g5N/wBJA6177B3khgMhAdVSILFHK7TM8quXjbPlATK2trAde29VfJF45PSX3aZIvHJ6a+5TtyNrwv36+Z6mlKVzEo1e45DjAkSm0CLHxWH62yj5YPd31RK6WF2rNEoVXIUdLW0v5Vnx2T2vj5Se302IgAACwAAFugt0FfN969qfETm30JdE7uup/J/oK2bbM5BHFaxBHZ2/iuM6Wrfk5Sz8b8nl7TI1pSlcXJg1itq1qhWhNb1oasRg1lBcj7isUrQt+0t34V43DvckCIX+jLKsT311uX/kagz7tqjANI1iI7fLGa7zcLUF/wA1XbUNb7T41s+O6d3CIy5e1nC3K8ljLw75s2nfXo+74W4zHUR2LJZhmxHCvYOfv+fzVeVrWt2ajy+1euLxLSm7nMeg0AHf0AFutTZ8NjsR7vqxFpGsQxtkGe6y8M2XPqB1vfpUKDBqDiQ2vCSUqemqMADUPCYp4iShyk6HQHz6EeQryY3NzqeuvW9XYmxYP7PIWnCzH5LFDePtAYkkBuVeW1+8/vu27ofOykqqxo305gW4Ala5uMvX+flVatW1Nnxdjvf2fUkASN9WVhkFyeCJQEGbmJvbW1ZOyo2l4Izq1o3vlJa3D5lKZtCSR9rHr2V61bLpTZ8NdnZ+zkXESxz3KxrMSRo3KNDa/Z1tU591wzlVYgLHEcyrnVmZHa/1CwOT+dVcis02fDY78myEMast1zJhDmccoaWXIxBBtYdtG3fVWs0jgfK04YzgvNwhdS+ni69DVetS1NnxNWTCbt/SzsbcWNCMtlZTOIjZs2h6n/l6i7KwAkbEfKMpjUlEUsCTxAv6dehrj1qRTZ8XVhxGwEtOySWWMkAWzWsgchmB01bKD3g1Jbd+PiqDnyuXULlsxKwhwUObnFzbs10qq2plps+G/wCNqUpWBKr3XpSlc4w0Y2OlbSa1mlVUalKVFamlKVQrVqUqwYrFKVpGDSlKDFKUoMUpSqFKUoFKUoFKUoFKUoFKUoFKUoM0pSo0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09550" y="-236538"/>
            <a:ext cx="2952750" cy="80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480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pPr/>
              <a:t>21</a:t>
            </a:fld>
            <a:endParaRPr lang="en-IE"/>
          </a:p>
        </p:txBody>
      </p:sp>
      <p:sp>
        <p:nvSpPr>
          <p:cNvPr id="2" name="TextBox 1"/>
          <p:cNvSpPr txBox="1"/>
          <p:nvPr/>
        </p:nvSpPr>
        <p:spPr>
          <a:xfrm>
            <a:off x="755576" y="58381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245639" y="790366"/>
            <a:ext cx="84308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45638" y="177255"/>
            <a:ext cx="8646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New Forms of FDI: Creating Competitive Advantage</a:t>
            </a:r>
            <a:endParaRPr lang="en-GB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45638" y="978694"/>
            <a:ext cx="8430817" cy="452431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r>
              <a:rPr lang="en-GB" dirty="0" smtClean="0"/>
              <a:t>Oil &amp; Gas Industry</a:t>
            </a:r>
          </a:p>
          <a:p>
            <a:endParaRPr lang="en-GB" dirty="0"/>
          </a:p>
          <a:p>
            <a:r>
              <a:rPr lang="en-GB" dirty="0" smtClean="0"/>
              <a:t>Asset Led FDI</a:t>
            </a:r>
          </a:p>
          <a:p>
            <a:endParaRPr lang="en-GB" dirty="0"/>
          </a:p>
          <a:p>
            <a:r>
              <a:rPr lang="en-GB" dirty="0" smtClean="0"/>
              <a:t>International Construction &amp; Property Sector</a:t>
            </a:r>
          </a:p>
          <a:p>
            <a:endParaRPr lang="en-GB" dirty="0"/>
          </a:p>
          <a:p>
            <a:r>
              <a:rPr lang="en-GB" dirty="0" smtClean="0"/>
              <a:t>Logistics</a:t>
            </a:r>
          </a:p>
          <a:p>
            <a:endParaRPr lang="en-GB" dirty="0"/>
          </a:p>
          <a:p>
            <a:r>
              <a:rPr lang="en-GB" dirty="0" smtClean="0"/>
              <a:t>Marine Services</a:t>
            </a:r>
          </a:p>
          <a:p>
            <a:endParaRPr lang="en-GB" dirty="0"/>
          </a:p>
          <a:p>
            <a:r>
              <a:rPr lang="en-GB" dirty="0" smtClean="0"/>
              <a:t>Data Analytics: Opportunities beyond current national thinking</a:t>
            </a:r>
            <a:endParaRPr lang="en-GB" dirty="0"/>
          </a:p>
          <a:p>
            <a:endParaRPr lang="en-GB" dirty="0"/>
          </a:p>
          <a:p>
            <a:r>
              <a:rPr lang="en-GB" dirty="0" smtClean="0"/>
              <a:t>Online Education</a:t>
            </a:r>
          </a:p>
          <a:p>
            <a:endParaRPr lang="en-GB" dirty="0"/>
          </a:p>
          <a:p>
            <a:r>
              <a:rPr lang="en-GB" dirty="0" smtClean="0"/>
              <a:t>++++</a:t>
            </a:r>
          </a:p>
        </p:txBody>
      </p:sp>
      <p:sp>
        <p:nvSpPr>
          <p:cNvPr id="3" name="AutoShape 2" descr="data:image/jpeg;base64,/9j/4AAQSkZJRgABAQAAAQABAAD/2wCEAAkGBxQQEhQUEhQWFhUWGRAVFRgVFhcYEhcYFRQWFxUZGhQYHCgsGCYlJxQXJD0iJzUsLjouGB8zODMsNygtLisBCgoKDg0OGxAQGjIkHiQ0NCwsLCw3LC0sLCwsNCwsLCwsLCwsNCwsLCwsNCwsLCwsLDQsLCwsLCwsLCwsLDQsLP/AABEIAEQA+AMBIgACEQEDEQH/xAAbAAEAAgMBAQAAAAAAAAAAAAAABAYBAgUDB//EADwQAAIBAgMFBgUCAwcFAAAAAAECAwARBBIhBQYTIjFBUVJhk9MUIzJxgUKRJKGxFjNTcoKS8DRDYrLB/8QAGQEBAQEBAQEAAAAAAAAAAAAAAAECAwQF/8QAHxEBAQEAAgMBAAMAAAAAAAAAAAERAhIDMVEhBEFh/9oADAMBAAIRAxEAPwClVistX0RMTsyYACHMwC5skUlx0F+Ud5r4UmuXDh2/vHzqsVfZ9mbNbpHiVP8A4xzefYVPhb/ae6oM27+DP0SYsX78Oz93Syr4h+476vVq+K/YqFYtXfxmwY41zcdwumr4WZBre3NqOw/tXGniA+lw/fYMP/YUysXjZ7eFKUqI1YVrW7VrWojFYrNYqhWKzWKBSlKDFKUqhSlKBSlKBSlKBSlKBSlKBSlKDNKUqNJLVaNpRDA4xHI+TKilgPBIoEoH2Nz+1VhulfSd8NncfBI4HNEqOO/KVAcf0P4rPH034+Oy2e49WDZhqM/f+lmLDW3+cI32nNbYdlyjrkt07VXKTb/YWH3grlbExYmw6lz9IMb94yrYkfdNfvCKl4vaHAGd9Xvoq653z9FHbzg/6Z/36vTOUzXvvBJmj+HC8See6KgPbm5nJ7ApUtfueqNvJCkDjDRnNwbiV/HL+v8AC/SPz31fCDsvCyYqUg4yYCNO3h3HKi/5QNT5CvlhrPKzHDzX9YpU/YmyXxkoijtmIYjMbDlFzrW52DP8vLGWaTjWVQS68J8j5h2WNZ61xcw1rXcw262JcKxjZVMpgu6tyva+qgXt2X79K5gwEpRZOFJkchUbI2RiegDWsTV62CLSp52LiM6pwJQ7AsqlGBKjqRcdB31jGbJlhj4ki5fmPEVa4cMiqxupGmjCmUxApXexW68iRJIskUvEzmNYizSOEID5Vy65b61zJNlzKpYwyBQ3DLFGyh72y3t1vpbvq3jYYh0rovsHEhxGYJQ7AsFyG5A6n8VHOzpf8J/+7+k3+V/e9n6bi/dTKiLSpkmyp1GZoZAOTUowHObJrbtOgqVsnd6bEmdUADQKzyK2jcpIIA79DpVyrjk0rs4jdrEImGYJnOJWR41S5fKmQsWFtPrBqKNiYm7gYeYlLhwI2OWwvzWGmhvSyxMQKVMfZU4jWUxScNrBWynKc2i2Pn2d9bNsbEBxGYJhI18qGNwzW62FtbUyiDSpsWx8Q4JWCVgpZWyxubFSAQbDQi40oNkTlnQQS50GZ1EbZkHewtoKZRCpU6HY87qrrDKUcoFYRtkJc2WzWsb1ti9jzRYj4Z1tLmVAO8sQFse0G/WmVcc+ldTHbAninbDhDJIoDfKBe6kXzCw1GvWoo2bMQ54Mlo/7w5Gsnbz6cv5plRFpUyXZU6KrNDKFYqFYxsFYsLqFNtb37KTbJnQlWhlUgxqQyMDeQkRixH6rG3famCJStnQqSrAggkEHqCDYg0qNJDV9mwRBijB1BRAQe0FQCK+MmvruClAiQk2ARCSeg5Rep45+V3/je6pOAcbPxU0TmyEXUnpyXaMn7i6/6jVo3Y2aXcYmYEGwGHRuqJawZu9iAov3L+0PD4ZcfOMS6gQx8sV+spB+sjuB6CuhvXtj4aBiDzvdE7wSNT+B/wDK1mRvhJJt9T0p2/m2ficRlU3jhzIvcTfnb+QH4qtGs0rla8vLleV2puxtpfDOz5c2aOaO2bLbiIVvex6Xvb+lduffATZOPBnKxSRMyuAzMzK3Es0bAHlsQQ3W9ViMLfmJA8lDH9iwr0yxeN/TX3K3x5XMias39tBxuKcPqMSuKUCa1iIFhZCeHzAhL30t51Ej3qCoo4JLhcHG54nyymGfOuWPJyk9pubdg1NcTLF439NfcrUpF45PTX3a335X3Ta7se9KEASQFgDjmvxBmBxUkb6ZoyOXh21Bvm6Co+8W8nxi5eFw/mGX683WKOPLbIv+He/na2lckpF45PTX3aZIvHJ6a+7S8rTa62E3lMa4dRHrAmMQEPYt8QPq+nly/m/lUmHe7LDFGYiSixxNzqEeNJA9iOHmBPTRrdtr1X8kXjk9Nfdpki8cnpr7tO3I2rLJvghaO0DLGgxS2EkeZhO6Objg5SBktYg3v1uK8xvguv8ACgH+OEeWYhY1xaqrAqUOe2QG+nboKruSLxyekvu0yReN/TX3as5cjatGxt6VGImnl0HBiWOI5nzSRBOFZrALZkDa95rkbu7xPgmkcLnZ+EblrfRIHa+hvmsR2da52SLxyemvu0yReOT0l9ym1dqyYrfJZmQyYYZEGKVVWQcomEIQLmjI5BCBqCDfoLUbfb50cogtkmimy8XQ5IODluIxa/W9vK1VrJF45PSX3aZIvHJ6S+7V7cjas2z970iSNEgCEHA5nLhlHwz3zZBGGObXQsbdnnLx280EORIl4iGPEpJZiSONMJAVeaM3PLqCttbVT8kXjk9Jfdpki8cnpL7tO1NqxvvsxJJiJ/6vUy6/xEKRC9k1yhL+d+yvTDb8ZQoMJ5RhchWRQ2eCMoCS0Z0N72FiO/Wqvki8cnpL7tMkXjk9JfdqduRtdg7zkxshjvfDph759OWXiZ8uXt6ZfPrRd5FXHNjFg5iXdUaS4WRgRmzZBcAm+W35rj5IvHJ6S+7TJF45PSX3abU2rVhd5kxAMcyRxAwGBiC6o4EivGBkUmPLr4r+Vb7S31UtMEQkcSdonBCn5qKjZ1ZGJ+m+hU2NjVTyReOT0l92mSLxyekvu1e3LF2rBgt82idnEIN/gLAyGw+FR08P6g5N/wBJA6177B3khgMhAdVSILFHK7TM8quXjbPlATK2trAde29VfJF45PSX3aZIvHJ6a+5TtyNrwv36+Z6mlKVzEo1e45DjAkSm0CLHxWH62yj5YPd31RK6WF2rNEoVXIUdLW0v5Vnx2T2vj5Se302IgAACwAAFugt0FfN969qfETm30JdE7uup/J/oK2bbM5BHFaxBHZ2/iuM6Wrfk5Sz8b8nl7TI1pSlcXJg1itq1qhWhNb1oasRg1lBcj7isUrQt+0t34V43DvckCIX+jLKsT311uX/kagz7tqjANI1iI7fLGa7zcLUF/wA1XbUNb7T41s+O6d3CIy5e1nC3K8ljLw75s2nfXo+74W4zHUR2LJZhmxHCvYOfv+fzVeVrWt2ajy+1euLxLSm7nMeg0AHf0AFutTZ8NjsR7vqxFpGsQxtkGe6y8M2XPqB1vfpUKDBqDiQ2vCSUqemqMADUPCYp4iShyk6HQHz6EeQryY3NzqeuvW9XYmxYP7PIWnCzH5LFDePtAYkkBuVeW1+8/vu27ofOykqqxo305gW4Ala5uMvX+flVatW1Nnxdjvf2fUkASN9WVhkFyeCJQEGbmJvbW1ZOyo2l4Izq1o3vlJa3D5lKZtCSR9rHr2V61bLpTZ8NdnZ+zkXESxz3KxrMSRo3KNDa/Z1tU591wzlVYgLHEcyrnVmZHa/1CwOT+dVcis02fDY78myEMast1zJhDmccoaWXIxBBtYdtG3fVWs0jgfK04YzgvNwhdS+ni69DVetS1NnxNWTCbt/SzsbcWNCMtlZTOIjZs2h6n/l6i7KwAkbEfKMpjUlEUsCTxAv6dehrj1qRTZ8XVhxGwEtOySWWMkAWzWsgchmB01bKD3g1Jbd+PiqDnyuXULlsxKwhwUObnFzbs10qq2plps+G/wCNqUpWBKr3XpSlc4w0Y2OlbSa1mlVUalKVFamlKVQrVqUqwYrFKVpGDSlKDFKUoMUpSqFKUoFKUoFKUoFKUoFKUoFKUoM0pSo0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88938"/>
            <a:ext cx="2952750" cy="80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AutoShape 4" descr="data:image/jpeg;base64,/9j/4AAQSkZJRgABAQAAAQABAAD/2wCEAAkGBxQQEhQUEhQWFhUWGRAVFRgVFhcYEhcYFRQWFxUZGhQYHCgsGCYlJxQXJD0iJzUsLjouGB8zODMsNygtLisBCgoKDg0OGxAQGjIkHiQ0NCwsLCw3LC0sLCwsNCwsLCwsLCwsNCwsLCwsNCwsLCwsLDQsLCwsLCwsLCwsLDQsLP/AABEIAEQA+AMBIgACEQEDEQH/xAAbAAEAAgMBAQAAAAAAAAAAAAAABAYBAgUDB//EADwQAAIBAgMFBgUCAwcFAAAAAAECAwARBBIhBQYTIjFBUVJhk9MUIzJxgUKRJKGxFjNTcoKS8DRDYrLB/8QAGQEBAQEBAQEAAAAAAAAAAAAAAAECAwQF/8QAHxEBAQEAAgMBAAMAAAAAAAAAAAERAhIDMVEhBEFh/9oADAMBAAIRAxEAPwClVistX0RMTsyYACHMwC5skUlx0F+Ud5r4UmuXDh2/vHzqsVfZ9mbNbpHiVP8A4xzefYVPhb/ae6oM27+DP0SYsX78Oz93Syr4h+476vVq+K/YqFYtXfxmwY41zcdwumr4WZBre3NqOw/tXGniA+lw/fYMP/YUysXjZ7eFKUqI1YVrW7VrWojFYrNYqhWKzWKBSlKDFKUqhSlKBSlKBSlKBSlKBSlKBSlKDNKUqNJLVaNpRDA4xHI+TKilgPBIoEoH2Nz+1VhulfSd8NncfBI4HNEqOO/KVAcf0P4rPH034+Oy2e49WDZhqM/f+lmLDW3+cI32nNbYdlyjrkt07VXKTb/YWH3grlbExYmw6lz9IMb94yrYkfdNfvCKl4vaHAGd9Xvoq653z9FHbzg/6Z/36vTOUzXvvBJmj+HC8See6KgPbm5nJ7ApUtfueqNvJCkDjDRnNwbiV/HL+v8AC/SPz31fCDsvCyYqUg4yYCNO3h3HKi/5QNT5CvlhrPKzHDzX9YpU/YmyXxkoijtmIYjMbDlFzrW52DP8vLGWaTjWVQS68J8j5h2WNZ61xcw1rXcw262JcKxjZVMpgu6tyva+qgXt2X79K5gwEpRZOFJkchUbI2RiegDWsTV62CLSp52LiM6pwJQ7AsqlGBKjqRcdB31jGbJlhj4ki5fmPEVa4cMiqxupGmjCmUxApXexW68iRJIskUvEzmNYizSOEID5Vy65b61zJNlzKpYwyBQ3DLFGyh72y3t1vpbvq3jYYh0rovsHEhxGYJQ7AsFyG5A6n8VHOzpf8J/+7+k3+V/e9n6bi/dTKiLSpkmyp1GZoZAOTUowHObJrbtOgqVsnd6bEmdUADQKzyK2jcpIIA79DpVyrjk0rs4jdrEImGYJnOJWR41S5fKmQsWFtPrBqKNiYm7gYeYlLhwI2OWwvzWGmhvSyxMQKVMfZU4jWUxScNrBWynKc2i2Pn2d9bNsbEBxGYJhI18qGNwzW62FtbUyiDSpsWx8Q4JWCVgpZWyxubFSAQbDQi40oNkTlnQQS50GZ1EbZkHewtoKZRCpU6HY87qrrDKUcoFYRtkJc2WzWsb1ti9jzRYj4Z1tLmVAO8sQFse0G/WmVcc+ldTHbAninbDhDJIoDfKBe6kXzCw1GvWoo2bMQ54Mlo/7w5Gsnbz6cv5plRFpUyXZU6KrNDKFYqFYxsFYsLqFNtb37KTbJnQlWhlUgxqQyMDeQkRixH6rG3famCJStnQqSrAggkEHqCDYg0qNJDV9mwRBijB1BRAQe0FQCK+MmvruClAiQk2ARCSeg5Rep45+V3/je6pOAcbPxU0TmyEXUnpyXaMn7i6/6jVo3Y2aXcYmYEGwGHRuqJawZu9iAov3L+0PD4ZcfOMS6gQx8sV+spB+sjuB6CuhvXtj4aBiDzvdE7wSNT+B/wDK1mRvhJJt9T0p2/m2ficRlU3jhzIvcTfnb+QH4qtGs0rla8vLleV2puxtpfDOz5c2aOaO2bLbiIVvex6Xvb+lduffATZOPBnKxSRMyuAzMzK3Es0bAHlsQQ3W9ViMLfmJA8lDH9iwr0yxeN/TX3K3x5XMias39tBxuKcPqMSuKUCa1iIFhZCeHzAhL30t51Ej3qCoo4JLhcHG54nyymGfOuWPJyk9pubdg1NcTLF439NfcrUpF45PTX3a335X3Ta7se9KEASQFgDjmvxBmBxUkb6ZoyOXh21Bvm6Co+8W8nxi5eFw/mGX683WKOPLbIv+He/na2lckpF45PTX3aZIvHJ6a+7S8rTa62E3lMa4dRHrAmMQEPYt8QPq+nly/m/lUmHe7LDFGYiSixxNzqEeNJA9iOHmBPTRrdtr1X8kXjk9Nfdpki8cnpr7tO3I2rLJvghaO0DLGgxS2EkeZhO6Objg5SBktYg3v1uK8xvguv8ACgH+OEeWYhY1xaqrAqUOe2QG+nboKruSLxyekvu0yReN/TX3as5cjatGxt6VGImnl0HBiWOI5nzSRBOFZrALZkDa95rkbu7xPgmkcLnZ+EblrfRIHa+hvmsR2da52SLxyemvu0yReOT0l9ym1dqyYrfJZmQyYYZEGKVVWQcomEIQLmjI5BCBqCDfoLUbfb50cogtkmimy8XQ5IODluIxa/W9vK1VrJF45PSX3aZIvHJ6S+7V7cjas2z970iSNEgCEHA5nLhlHwz3zZBGGObXQsbdnnLx280EORIl4iGPEpJZiSONMJAVeaM3PLqCttbVT8kXjk9Jfdpki8cnpL7tO1NqxvvsxJJiJ/6vUy6/xEKRC9k1yhL+d+yvTDb8ZQoMJ5RhchWRQ2eCMoCS0Z0N72FiO/Wqvki8cnpL7tMkXjk9JfdqduRtdg7zkxshjvfDph759OWXiZ8uXt6ZfPrRd5FXHNjFg5iXdUaS4WRgRmzZBcAm+W35rj5IvHJ6S+7TJF45PSX3abU2rVhd5kxAMcyRxAwGBiC6o4EivGBkUmPLr4r+Vb7S31UtMEQkcSdonBCn5qKjZ1ZGJ+m+hU2NjVTyReOT0l92mSLxyekvu1e3LF2rBgt82idnEIN/gLAyGw+FR08P6g5N/wBJA6177B3khgMhAdVSILFHK7TM8quXjbPlATK2trAde29VfJF45PSX3aZIvHJ6a+5TtyNrwv36+Z6mlKVzEo1e45DjAkSm0CLHxWH62yj5YPd31RK6WF2rNEoVXIUdLW0v5Vnx2T2vj5Se302IgAACwAAFugt0FfN969qfETm30JdE7uup/J/oK2bbM5BHFaxBHZ2/iuM6Wrfk5Sz8b8nl7TI1pSlcXJg1itq1qhWhNb1oasRg1lBcj7isUrQt+0t34V43DvckCIX+jLKsT311uX/kagz7tqjANI1iI7fLGa7zcLUF/wA1XbUNb7T41s+O6d3CIy5e1nC3K8ljLw75s2nfXo+74W4zHUR2LJZhmxHCvYOfv+fzVeVrWt2ajy+1euLxLSm7nMeg0AHf0AFutTZ8NjsR7vqxFpGsQxtkGe6y8M2XPqB1vfpUKDBqDiQ2vCSUqemqMADUPCYp4iShyk6HQHz6EeQryY3NzqeuvW9XYmxYP7PIWnCzH5LFDePtAYkkBuVeW1+8/vu27ofOykqqxo305gW4Ala5uMvX+flVatW1Nnxdjvf2fUkASN9WVhkFyeCJQEGbmJvbW1ZOyo2l4Izq1o3vlJa3D5lKZtCSR9rHr2V61bLpTZ8NdnZ+zkXESxz3KxrMSRo3KNDa/Z1tU591wzlVYgLHEcyrnVmZHa/1CwOT+dVcis02fDY78myEMast1zJhDmccoaWXIxBBtYdtG3fVWs0jgfK04YzgvNwhdS+ni69DVetS1NnxNWTCbt/SzsbcWNCMtlZTOIjZs2h6n/l6i7KwAkbEfKMpjUlEUsCTxAv6dehrj1qRTZ8XVhxGwEtOySWWMkAWzWsgchmB01bKD3g1Jbd+PiqDnyuXULlsxKwhwUObnFzbs10qq2plps+G/wCNqUpWBKr3XpSlc4w0Y2OlbSa1mlVUalKVFamlKVQrVqUqwYrFKVpGDSlKDFKUoMUpSqFKUoFKUoFKUoFKUoFKUoFKUoM0pSo0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09550" y="-236538"/>
            <a:ext cx="2952750" cy="80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59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48464" y="6597352"/>
            <a:ext cx="360040" cy="260648"/>
          </a:xfrm>
        </p:spPr>
        <p:txBody>
          <a:bodyPr/>
          <a:lstStyle/>
          <a:p>
            <a:fld id="{5A744808-1056-4E1F-B75B-866771452401}" type="slidenum">
              <a:rPr lang="en-IE" sz="800" smtClean="0">
                <a:latin typeface="Arial" panose="020B0604020202020204" pitchFamily="34" charset="0"/>
                <a:cs typeface="Arial" panose="020B0604020202020204" pitchFamily="34" charset="0"/>
              </a:rPr>
              <a:t>22</a:t>
            </a:fld>
            <a:endParaRPr lang="en-IE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628800"/>
            <a:ext cx="324479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 smtClean="0"/>
              <a:t>Thank You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633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pPr/>
              <a:t>3</a:t>
            </a:fld>
            <a:endParaRPr lang="en-IE"/>
          </a:p>
        </p:txBody>
      </p:sp>
      <p:sp>
        <p:nvSpPr>
          <p:cNvPr id="2" name="TextBox 1"/>
          <p:cNvSpPr txBox="1"/>
          <p:nvPr/>
        </p:nvSpPr>
        <p:spPr>
          <a:xfrm>
            <a:off x="755576" y="58381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245639" y="997098"/>
            <a:ext cx="84308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65944" y="260648"/>
            <a:ext cx="10081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Ireland &amp; FDI – Demands &amp; Expectations   </a:t>
            </a:r>
            <a:endParaRPr lang="en-GB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969600" y="1193676"/>
            <a:ext cx="7706856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2400" dirty="0" smtClean="0"/>
              <a:t>   Jobs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2400" dirty="0" smtClean="0"/>
              <a:t>   Exports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2400" dirty="0" smtClean="0"/>
              <a:t>   Regional Development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2400" dirty="0" smtClean="0"/>
              <a:t>   Manufacturing &amp; Services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2400" dirty="0" smtClean="0"/>
              <a:t>   Linkages with Irish Enterprise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2400" dirty="0" smtClean="0"/>
              <a:t>   Spend in the Economy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2400" dirty="0" smtClean="0"/>
              <a:t>   Academic Collaboration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2400" dirty="0" smtClean="0"/>
              <a:t>   Impact on GDP / GNP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2400" dirty="0" smtClean="0"/>
              <a:t>   Employment impact on Live Register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2400" dirty="0" smtClean="0"/>
              <a:t>   Corporate Tax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2400" dirty="0" smtClean="0"/>
              <a:t>   Skills &amp; Cluster Development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2400" dirty="0" smtClean="0"/>
              <a:t>   Help </a:t>
            </a:r>
            <a:r>
              <a:rPr lang="en-GB" sz="2400" dirty="0"/>
              <a:t>s</a:t>
            </a:r>
            <a:r>
              <a:rPr lang="en-GB" sz="2400" dirty="0" smtClean="0"/>
              <a:t>timulate other Sectors of the economy</a:t>
            </a:r>
          </a:p>
          <a:p>
            <a:endParaRPr lang="en-GB" sz="2800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319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3"/>
          </p:nvPr>
        </p:nvSpPr>
        <p:spPr>
          <a:xfrm>
            <a:off x="5070730" y="1628800"/>
            <a:ext cx="4043132" cy="820687"/>
          </a:xfrm>
        </p:spPr>
        <p:txBody>
          <a:bodyPr>
            <a:normAutofit/>
          </a:bodyPr>
          <a:lstStyle/>
          <a:p>
            <a:pPr marL="176213" indent="-176213">
              <a:buNone/>
            </a:pPr>
            <a:r>
              <a:rPr lang="en-IE" sz="1600" b="1" dirty="0" smtClean="0">
                <a:solidFill>
                  <a:schemeClr val="bg1"/>
                </a:solidFill>
              </a:rPr>
              <a:t>Information Communication</a:t>
            </a:r>
          </a:p>
          <a:p>
            <a:pPr marL="176213" indent="-176213">
              <a:buNone/>
            </a:pPr>
            <a:r>
              <a:rPr lang="en-IE" sz="1600" b="1" dirty="0" smtClean="0">
                <a:solidFill>
                  <a:schemeClr val="bg1"/>
                </a:solidFill>
              </a:rPr>
              <a:t>Technology</a:t>
            </a:r>
            <a:endParaRPr lang="en-IE" sz="16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/>
        <p:txBody>
          <a:bodyPr>
            <a:normAutofit/>
          </a:bodyPr>
          <a:lstStyle/>
          <a:p>
            <a:endParaRPr lang="en-IE" sz="1700" dirty="0" smtClean="0"/>
          </a:p>
          <a:p>
            <a:pPr marL="0" indent="0">
              <a:buNone/>
            </a:pPr>
            <a:r>
              <a:rPr lang="en-IE" sz="1600" b="1" dirty="0" smtClean="0">
                <a:solidFill>
                  <a:schemeClr val="bg1"/>
                </a:solidFill>
              </a:rPr>
              <a:t>Life Sciences</a:t>
            </a:r>
            <a:endParaRPr lang="en-IE" sz="1600" b="1" dirty="0">
              <a:solidFill>
                <a:schemeClr val="bg1"/>
              </a:solidFill>
            </a:endParaRPr>
          </a:p>
          <a:p>
            <a:endParaRPr lang="en-US" sz="1700" dirty="0"/>
          </a:p>
        </p:txBody>
      </p:sp>
      <p:sp>
        <p:nvSpPr>
          <p:cNvPr id="4" name="Content Placeholder 3"/>
          <p:cNvSpPr>
            <a:spLocks noGrp="1"/>
          </p:cNvSpPr>
          <p:nvPr>
            <p:ph idx="15"/>
          </p:nvPr>
        </p:nvSpPr>
        <p:spPr>
          <a:xfrm>
            <a:off x="5004480" y="4912569"/>
            <a:ext cx="3888000" cy="8206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b="1" dirty="0" smtClean="0"/>
              <a:t>Engineering, Industrial &amp; </a:t>
            </a:r>
          </a:p>
          <a:p>
            <a:pPr marL="0" indent="0">
              <a:buNone/>
            </a:pPr>
            <a:r>
              <a:rPr lang="en-US" sz="1600" b="1" dirty="0" smtClean="0"/>
              <a:t>Clean Tech Industries</a:t>
            </a:r>
            <a:endParaRPr lang="en-US" sz="1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6"/>
          </p:nvPr>
        </p:nvSpPr>
        <p:spPr>
          <a:xfrm>
            <a:off x="4932040" y="4077072"/>
            <a:ext cx="3888000" cy="8206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b="1" dirty="0" smtClean="0">
                <a:solidFill>
                  <a:schemeClr val="bg1"/>
                </a:solidFill>
              </a:rPr>
              <a:t>Digital Content</a:t>
            </a:r>
          </a:p>
          <a:p>
            <a:pPr marL="0" indent="0">
              <a:buNone/>
            </a:pPr>
            <a:r>
              <a:rPr lang="en-US" sz="1600" b="1" dirty="0" smtClean="0">
                <a:solidFill>
                  <a:schemeClr val="bg1"/>
                </a:solidFill>
              </a:rPr>
              <a:t>Consumer &amp; Business Services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7"/>
          </p:nvPr>
        </p:nvSpPr>
        <p:spPr>
          <a:xfrm>
            <a:off x="5004048" y="3236604"/>
            <a:ext cx="3888000" cy="8206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b="1" dirty="0" smtClean="0"/>
              <a:t>International Financial </a:t>
            </a:r>
          </a:p>
          <a:p>
            <a:pPr marL="0" indent="0">
              <a:buNone/>
            </a:pPr>
            <a:r>
              <a:rPr lang="en-US" sz="1600" b="1" dirty="0" smtClean="0"/>
              <a:t>Services</a:t>
            </a:r>
            <a:endParaRPr lang="en-US" sz="1600" b="1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99592" y="295587"/>
            <a:ext cx="7920000" cy="900000"/>
          </a:xfrm>
        </p:spPr>
        <p:txBody>
          <a:bodyPr/>
          <a:lstStyle/>
          <a:p>
            <a:r>
              <a:rPr lang="en-IE" b="1" dirty="0"/>
              <a:t>IDA </a:t>
            </a:r>
            <a:r>
              <a:rPr lang="en-IE" b="1" dirty="0" smtClean="0"/>
              <a:t>Ireland’s Current </a:t>
            </a:r>
            <a:r>
              <a:rPr lang="en-IE" b="1" dirty="0"/>
              <a:t>Business Focus</a:t>
            </a:r>
            <a:endParaRPr lang="en-US" b="1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79513" y="1610891"/>
            <a:ext cx="4680520" cy="4133056"/>
          </a:xfrm>
        </p:spPr>
        <p:txBody>
          <a:bodyPr>
            <a:normAutofit/>
          </a:bodyPr>
          <a:lstStyle/>
          <a:p>
            <a:pPr>
              <a:spcBef>
                <a:spcPts val="2000"/>
              </a:spcBef>
              <a:buFont typeface="Wingdings" panose="05000000000000000000" pitchFamily="2" charset="2"/>
              <a:buChar char="v"/>
            </a:pPr>
            <a:r>
              <a:rPr lang="en-IE" sz="2400" dirty="0" smtClean="0"/>
              <a:t> Global Business Services </a:t>
            </a:r>
          </a:p>
          <a:p>
            <a:pPr marL="0" indent="0">
              <a:spcBef>
                <a:spcPts val="2000"/>
              </a:spcBef>
              <a:buNone/>
            </a:pPr>
            <a:endParaRPr lang="en-IE" sz="2400" dirty="0" smtClean="0"/>
          </a:p>
          <a:p>
            <a:pPr>
              <a:spcBef>
                <a:spcPts val="2000"/>
              </a:spcBef>
              <a:buFont typeface="Wingdings" panose="05000000000000000000" pitchFamily="2" charset="2"/>
              <a:buChar char="v"/>
            </a:pPr>
            <a:r>
              <a:rPr lang="en-IE" sz="2400" dirty="0" smtClean="0"/>
              <a:t> High Value Manufacturing</a:t>
            </a:r>
            <a:endParaRPr lang="en-IE" sz="2400" dirty="0"/>
          </a:p>
          <a:p>
            <a:pPr marL="0" indent="0">
              <a:spcBef>
                <a:spcPts val="2000"/>
              </a:spcBef>
              <a:buNone/>
            </a:pPr>
            <a:endParaRPr lang="en-IE" sz="2400" dirty="0" smtClean="0"/>
          </a:p>
          <a:p>
            <a:pPr>
              <a:spcBef>
                <a:spcPts val="2000"/>
              </a:spcBef>
              <a:buFont typeface="Wingdings" panose="05000000000000000000" pitchFamily="2" charset="2"/>
              <a:buChar char="v"/>
            </a:pPr>
            <a:r>
              <a:rPr lang="en-IE" sz="2400" dirty="0" smtClean="0"/>
              <a:t> Research</a:t>
            </a:r>
            <a:r>
              <a:rPr lang="en-IE" sz="2400" dirty="0"/>
              <a:t>, Development &amp; </a:t>
            </a:r>
            <a:r>
              <a:rPr lang="en-IE" sz="2400" dirty="0" smtClean="0"/>
              <a:t> Innovation</a:t>
            </a:r>
            <a:endParaRPr lang="en-IE" sz="24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4</a:t>
            </a:fld>
            <a:endParaRPr lang="en-IE" dirty="0"/>
          </a:p>
        </p:txBody>
      </p:sp>
      <p:pic>
        <p:nvPicPr>
          <p:cNvPr id="11" name="Picture 10" descr="SLIDE_19_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1560640"/>
            <a:ext cx="864096" cy="4172616"/>
          </a:xfrm>
          <a:prstGeom prst="rect">
            <a:avLst/>
          </a:prstGeom>
        </p:spPr>
      </p:pic>
      <p:pic>
        <p:nvPicPr>
          <p:cNvPr id="13" name="Picture 12" descr="SLIDE_19_IMAG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35"/>
          <a:stretch/>
        </p:blipFill>
        <p:spPr>
          <a:xfrm>
            <a:off x="8316416" y="3236668"/>
            <a:ext cx="864096" cy="820560"/>
          </a:xfrm>
          <a:prstGeom prst="rect">
            <a:avLst/>
          </a:prstGeom>
        </p:spPr>
      </p:pic>
      <p:pic>
        <p:nvPicPr>
          <p:cNvPr id="14" name="Picture 13" descr="SLIDE_19_IMAG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82" b="40944"/>
          <a:stretch/>
        </p:blipFill>
        <p:spPr>
          <a:xfrm>
            <a:off x="8316416" y="4869160"/>
            <a:ext cx="864096" cy="80838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89" y="980728"/>
            <a:ext cx="8437563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87624" y="1098975"/>
            <a:ext cx="6869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rgbClr val="0070C0"/>
                </a:solidFill>
              </a:rPr>
              <a:t>Activity Focus			Sector Focus</a:t>
            </a:r>
            <a:endParaRPr lang="en-GB" sz="24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108520" y="45091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932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637" y="188640"/>
            <a:ext cx="7920000" cy="576064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Components of Ireland’s Value Proposition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5</a:t>
            </a:fld>
            <a:endParaRPr lang="en-I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31" y="3605900"/>
            <a:ext cx="1050398" cy="1078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02" y="1129673"/>
            <a:ext cx="1176444" cy="119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02" y="2438871"/>
            <a:ext cx="1176444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02" y="4750184"/>
            <a:ext cx="1110457" cy="88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642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637" y="188640"/>
            <a:ext cx="7920000" cy="576064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Components of Ireland’s Value Proposition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6</a:t>
            </a:fld>
            <a:endParaRPr lang="en-I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31" y="3605900"/>
            <a:ext cx="1050398" cy="1078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02" y="1129673"/>
            <a:ext cx="1176444" cy="119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02" y="2438871"/>
            <a:ext cx="1176444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02" y="4750184"/>
            <a:ext cx="1110457" cy="88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365" y="1757584"/>
            <a:ext cx="1388656" cy="105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951" y="2875847"/>
            <a:ext cx="1253159" cy="1012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951" y="4005064"/>
            <a:ext cx="1163275" cy="922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ross 9"/>
          <p:cNvSpPr/>
          <p:nvPr/>
        </p:nvSpPr>
        <p:spPr>
          <a:xfrm>
            <a:off x="1872494" y="2958224"/>
            <a:ext cx="648072" cy="594047"/>
          </a:xfrm>
          <a:prstGeom prst="plus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410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64088" y="1222872"/>
            <a:ext cx="3264058" cy="4064752"/>
          </a:xfrm>
          <a:prstGeom prst="rect">
            <a:avLst/>
          </a:prstGeom>
          <a:solidFill>
            <a:schemeClr val="bg1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637" y="188640"/>
            <a:ext cx="7920000" cy="576064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Components of Ireland’s Value Proposition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t>7</a:t>
            </a:fld>
            <a:endParaRPr lang="en-I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31" y="3605900"/>
            <a:ext cx="1050398" cy="1078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02" y="1129673"/>
            <a:ext cx="1176444" cy="119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02" y="2438871"/>
            <a:ext cx="1176444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02" y="4750184"/>
            <a:ext cx="1110457" cy="88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365" y="1757584"/>
            <a:ext cx="1388656" cy="105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951" y="2875847"/>
            <a:ext cx="1253159" cy="1012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951" y="4005064"/>
            <a:ext cx="1163275" cy="922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ross 9"/>
          <p:cNvSpPr/>
          <p:nvPr/>
        </p:nvSpPr>
        <p:spPr>
          <a:xfrm>
            <a:off x="1872494" y="2958224"/>
            <a:ext cx="648072" cy="594047"/>
          </a:xfrm>
          <a:prstGeom prst="plus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738" y="2974075"/>
            <a:ext cx="669925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" name="Straight Connector 12"/>
          <p:cNvCxnSpPr/>
          <p:nvPr/>
        </p:nvCxnSpPr>
        <p:spPr>
          <a:xfrm>
            <a:off x="5364088" y="1916832"/>
            <a:ext cx="3264058" cy="0"/>
          </a:xfrm>
          <a:prstGeom prst="line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438640" y="1252862"/>
            <a:ext cx="31149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dirty="0" smtClean="0"/>
              <a:t>Sector Specific: For Example</a:t>
            </a:r>
          </a:p>
          <a:p>
            <a:pPr algn="ctr"/>
            <a:r>
              <a:rPr lang="en-GB" sz="1600" dirty="0" smtClean="0"/>
              <a:t>Biopharmaceuticals</a:t>
            </a:r>
            <a:endParaRPr lang="en-GB" sz="1600" dirty="0"/>
          </a:p>
        </p:txBody>
      </p:sp>
      <p:sp>
        <p:nvSpPr>
          <p:cNvPr id="15" name="Rounded Rectangle 14"/>
          <p:cNvSpPr/>
          <p:nvPr/>
        </p:nvSpPr>
        <p:spPr>
          <a:xfrm>
            <a:off x="5539024" y="4145147"/>
            <a:ext cx="1697272" cy="99644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Availability of Utility Intensive Sites</a:t>
            </a:r>
            <a:endParaRPr lang="en-GB" sz="1600" dirty="0">
              <a:solidFill>
                <a:schemeClr val="tx1"/>
              </a:solidFill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197032"/>
            <a:ext cx="1030287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126" y="3083164"/>
            <a:ext cx="1263224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035862"/>
            <a:ext cx="1102295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ounded Rectangle 20"/>
          <p:cNvSpPr/>
          <p:nvPr/>
        </p:nvSpPr>
        <p:spPr>
          <a:xfrm>
            <a:off x="5539024" y="2041897"/>
            <a:ext cx="1697272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Regulatory Environment 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876255" y="3061791"/>
            <a:ext cx="1606351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National Institute for Bioprocessing, Research &amp; Training - NIBRT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10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44808-1056-4E1F-B75B-866771452401}" type="slidenum">
              <a:rPr lang="en-IE" smtClean="0"/>
              <a:pPr/>
              <a:t>8</a:t>
            </a:fld>
            <a:endParaRPr lang="en-IE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97098"/>
            <a:ext cx="2722687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296" y="4490998"/>
            <a:ext cx="2202160" cy="950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9471" y="4246983"/>
            <a:ext cx="3190875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589" y="1134640"/>
            <a:ext cx="2209800" cy="1528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896" y="2719512"/>
            <a:ext cx="26955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39" y="4488741"/>
            <a:ext cx="30289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421" y="1244088"/>
            <a:ext cx="2905125" cy="1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221" y="3045396"/>
            <a:ext cx="2905125" cy="1083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39" y="2599689"/>
            <a:ext cx="1944216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58381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245639" y="997098"/>
            <a:ext cx="84308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84583" y="260648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Competition is Intense &amp; Evolving at a Pace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74574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05" y="1646854"/>
            <a:ext cx="2253555" cy="2217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610D93B-EF79-443E-8020-B2613524CE1C}" type="slidenum">
              <a:rPr lang="en-IE" smtClean="0"/>
              <a:pPr>
                <a:defRPr/>
              </a:pPr>
              <a:t>9</a:t>
            </a:fld>
            <a:endParaRPr lang="en-IE"/>
          </a:p>
        </p:txBody>
      </p:sp>
      <p:sp>
        <p:nvSpPr>
          <p:cNvPr id="6" name="AutoShape 2" descr="data:image/jpeg;base64,/9j/4AAQSkZJRgABAQAAAQABAAD/2wCEAAkGBhQQERUUEBQVFBUVFh4YFhcYGBcYGBkbHB0YGBoYHhscGyYeFxwkGxQYHzAgIycpLCwtGB4xNTAqNScsLCkBCQoKDgwOGg8PGi4lHyQvLy0pMjU1LzQ1KSouNSwqKSoyNSkpLSosNTUwNS4tKS0sLCwsNTEsLTApLyw0NSwsNP/AABEIAEsBwgMBIgACEQEDEQH/xAAcAAABBAMBAAAAAAAAAAAAAAAABAUGBwECAwj/xABJEAACAQMDAgMDBQ4CCAcBAAABAgMABBEFEiEGMQcTQSJRYRQycYHRCBUXIzVCUlNUc5GTobI0sTNDYnJ0krPBJCU2gsLD8Cb/xAAaAQEAAgMBAAAAAAAAAAAAAAAAAgUBAwQG/8QALREBAAIBAQYEBgIDAAAAAAAAAAECAxEEEhMhMVEFMjNxFCJBUoGRFWFCsdH/2gAMAwEAAhEDEQA/ALf1rW4rOLzbhiqZC5ALcntwKYfwraf+tb+W/wBlJ/F/8nH96n+dUhVnsux0zU3rS4c+0Wx20he/4V9P/Wt/Lf7KPwr6f+tb+W/2VRFFdX8bj7y5/jcnaF7/AIV9P/Wt/Lf7KPwr6f8ArW/lv9lURW6Qlm2gEsTjb6592KxPh+GOc2ln4zJ2hen4V9P/AFrfy3+yj8K+n/rW/lv9lUxqWgzW6q0sbKrAHJBABOfZOezcdqQbfX0rXi2PZstd7HfWP60ZtteWs6TEL2/Cvp/61v5b/ZR+FfT/ANa38t/sqiKK2/xuLvKPxuTtC9/wr6f+tb+W/wBldbPxKsZpEjjkYu7BVGxxkngDOOOaoOnbpH/HWv7+P+4VG/h+OtZnWUq7XeZiNIekBWawKiPi1evDpFzJE7RuoTayEqwzIg4I5HBNUi0S+jNeZOktL1rVImltbyXaj7G33MinOA3bPuYVa3hloGoWPyltVn8xSqlC05kChd5c+1wowRz8KCxaKb9P6htrhitvcQzMBkiORHIHbJCsSBk1rL1JapL5LXECykhfLMsYfJxhdpbdk5GBj1oHKim+86htoXEc08MbsAQjyIjEE4GFZgTk5Hb0rMWv27Tm3WaNplBLRB1LgDGcqDkdx399Avopt1bqW2tP8TPFDkZAd1UkfAE5P1Cuuna1Bcrvt5Y5V7ZjdXAPfBweD8DQLaKb7vqC3icRyzwxyNjCPIiucnAwpYE5IxSa76xsoZPKluoEkzgo0iAg+48+yfgcUDzRWocEZHamzVOqrS1bbc3MMTHB2vIqtg9jtJzjjvigdaKT2d/HMgeF1kRuzIwZT9BBwaQ6n1XaWp23FzDE36LyKG/5c5/pQO1FItM1qC5UtbyxyqOCUdWA+BweD8DWk/UFvHKIXnhWUkARtIgcluFAUtuJOeOOaBwopnl6ws1l8lrqASZxsMqBs+7vwfh3p33UGaxmmHrfq6PTLR55Ru/NRM43ufmrn0HBJPoAe/aqMsLzXOoZHaGV44lODtcwwpnnZx7TnGDzuPbPfkPSVFVJ0B0Fq1lfI13dNJbhW3BZndWJBCqUftyc5A/NFWXqevW9ooNzNFCD28x1TOO+MnLfVQOFFN+l9Q290CbaeKbHfy3ViPpAOR29azqGv29uQLieGIsMqJJEQkdsjcwzQL6KaL3q6zgkEc11BG5/NaRAeeRkE8ZHvrrqnUdtagG5niiDfN3uq7voyee/pQOVFcLO/jmQSQusiN810IZT6cEcHkEUjh6ntX3hLmBjGCzhZYztA4JbDeyAfU0DnRTXpnVNrdMUt7iGVl7qjqzfTgHOPj2rROr7NpvJF1AZc42CVN2e2MZ7/DvQO2azmoV4taW11prxpcR2+XUkyyCONwM5jLHgZ7/+0Vr4RaW1rpyxvcR3JEjEGKQSIgO38WGBwcEE4970E3opkuet7GN/Lku7dXBwVMqZBHcHn2T8DinWO8RkDqylCMhgQVI9+c4I+NB2rGaY065sGfYt5bFs4AEqcn3A5wT8Kgvjf08158m2XdvCE3Hy55lhDZ24kXJw23t8M/GgteimzpuIx2lujSicrCgMoO4SEKAXBzyD3zSa463sI38t7y2VwcFTLGMEdwecA/TQPlFc45wwDKQQRkEcgg9iD6ikFv1NaybvLuYH2Dc+2WNtqjgs2G9kD3mgc6KatL6qtLpiltcQysMkqjqxwO5wDkjnv2p1oCiiigg/i/8Ak4/vU/zNUhV3+L/5OP71P8zVIVf+Hej+VRtnqCsVmlWl3YilR2AKhhuBVWBX1GG4ORxz24ruyWmtJmI1nt3ctdNdJKdDuEguFa4QMqnLKRlhgblwMjBzjvx76x1BexzTs8CBEbkAAg5PtNu5OTuLcjA91d+p9dF5IHVBGNvK4X53IJ3AAvwB3+j0pmrg2fDOW8bVlia33dJrrrH/ABtvfd+SvTuc9Y6hluwgmx+LzswCMA7fZ78gbe55+NOI1y3+Q+T5Mfn/ADt2z2c/N/Szv2EnONvNRuipX8Ow2pWkcorO9GnLn+OrFc14mZn6tjGQoYg4JIB9CRjOP+YVrUi1DqdZLRIBGodcZk2Rjdn5+AB7HZeRycfGo7W3Zc2XLWZy03ZiZiOf0jpKN61iflnUU7dI/wCOtf38f9y0007dI/461/fx/wBy1vy+S3tLFPNHu9IVCvGb8i3f0J/1Eqa1DPGNC2jXQAJOE4HP+sSvJvQKN6ATWjDJ96N/leZ7e0xY37V/T5+birV6ZTVBp2o/fjfu8lvK3GPt5Uu7Gz47e9VZ0L4jXekQvFDbLIJH3kusuQdoXHskDHs1aHQHiBca01zbXUCQobdsFRIMliIyDuJyMMT9VBDPucf8dcf8P/8AYlJOqj//AFif8bbf5w0y9M65c9O37+ZBl9pjeN8ruGQQytjtlQQQCCK77rqXXLa5vIWiea6glK7W9lDIm0c8j2V9eaB6+6FcpqkDKcMLVCCO4Ilmwf6CpH0v0G+iwS6rJN5s3yR3MWzjc4DDL7sn2sZOPf7uY/8AdC2ztqUJVWI+SryAT/rZ/h8au3UNHF3p7W7HAmt9mfduTAP1HBxQUF4Z9H/f68uJb+SRlQBnIPtu7k4G781RtPA9wAxSa8D9N63tt3Zo1ZCc4zJC+0lG4AJxkZx3ANdumdbuul7yVLq3ZkkG1hkqr7TlZI3wQ2Mn/m5wa66Podz1JqpupIjHbl1Mjc7FjTAEasfnsVXHA9ckCg7fdAOV1WMqSCLeMgjggh5eR7u3f4Ut6r8FUttLN2s8jzogllDbdjA43beNwI3ZySc4PvpB90IP/NE9/wAmT++Ws9UeLN3c2X3ve28uVgscre3vYDBAEe0bC2F9WyCcd6B58NfEGWDRL/cdzWYXyCeceblUXnuquM49xx6VCelJtNmM0utS3DyOfZ2BicnkyM3qc9h249eMWb0J4WSDRruG4HlTXoBCtnKCPmLcPQ78kj3EeuarjRr46LLJDqemxz5OQJV2sMcEo5Vg6nj4fEZoHzwP1zyNVe2hkZrecPtB4yUyyPj0bapB+n4Uo6xh0GC9uGna5uZXlZmSAoscbE5ZdxxuOc55P1VKPC/qC3v7mUwaZFZmOIlJkG47idpG8RqBwc478HvVXdOag2h6k5vrTzpEBXY/BDE8SKWUhs44b1DUCnwu1fyNaiFqZBDNIY9rkbjG2cB9vBYHB49RSzxxBXWiyEhjHEQRwVOMAgjkY2g5rlok08vUMM9zA8Ty3SOUKsNof5o5HuZe+KWeONs51gFVYjyouQCffQc/E7wpTSbWCaOZ5GZ/Ll3BQNxBO5cAEDgjBz3q4vCHUXn0i2eVizAMmTySEd0XP/tUVHvuhYS2nRbQSflI7An816evBRCNGtwQQd0vBGD/AKWSgiP3SUpENmPzTJIT9IC4/oTUx8GYkGj23l45Dlj/ALW9t39ePqrv4m9E/fWyMSELKjeZCT23AEbT7gwJGfTg+lUjoHV+pdOO0EsJEbNnypVbbnsWjccc47gkHFB6WvrkRRvI3ZELH6FBP/avNPRmkP1HqsjXsj7dpkk2nkLkBIlznauWH1A+pzVhdE+LE2sXZtZLZY4HicMV8xyDj1bhVBG4cjuQM++A2K3XS2ol5YTJEQ0e7lUlQ4IKvghXG0HB7cj1zQceudFbp3VI2sZHA2LLGScnG5laNsAblyh+kEZz3p/+6AuRKNOmXI8yBn79gfKYf3d6Z76O76p1FZI4THEAse7kpFGCWJZ8AM5Lsdo5OQPTNSD7oaw2/IEiViqRSKMAnAXygOw9woGDq7wwFrpMN+0zvPKUaVW27fxoJGON2RxkknPJ4rp0f4b/AH102e7muJPMhDR26kgqBEgYBs5IX2sALjGCec1OvFKEnpyABSTtt+AOfm+6tvBiJl0OcMCD5k3BBB/0aUEe+5u1JvNuoCfY2LKB6BshSR7sgjP+6PdUK6a6b++OsPamRo0kllMhXuVVmfGDweVHfIHfnFS77nOBlvbjcrD/AMOO4I/PX4Ui8Kbdh1CxKsBuuOSCB+dQRnrLpttJ1Nre3mcDC+XJna+2VcEErjn2mU4xke7OKdvFLwzTR1tmhleTzcq+7A9tdpyu0DC89jkj30t8abZ21sEKxGyHkAkfxqV/dHQM0NntUn8ZJ2BPovuoOfiBfvcdLW0sh3O/klmPckBhk/E4pL0M846WuzabvN8yTG35238V5m3HOfL34xz7q6dWQMek7RQCT+K4wc939K7+G+sy6f07NPHEZJI52KxlX5yYgSQvIABLE/CgrToePSnDpqjTxuxHlyxn2FGMcgAnOeeQRgfxtHxbtmg0K2isGZ7Zdiu687ogvsMxXgqzEEnsSR7xVc9adVW2q7PkuneRdM+XaNt2/IxtCKg3EnBzjPHrmrIXWbnQNEs0mtvPZ2cTRtu2pGxdwjMAQp9sDBBHzhg4oIH0Hp+i3KRR3kk8F1v5ZmAhc7shc4IUEYHtY9eakP3SXE1nj9XJ/clQnqCSPVrpBpVg0DMMOkZ3BiT87AAWNR6ngevFS/x30yRF06M7pGS3ZXYAnJHlgn+lAv8AELqeW10HTYIGKG4gQOwODsWNMqCO2Swz8Bj1pL0p4KQ3Wk/KZJHFxLG0kWCNigZ2AjHtZxknPGcDty89YdDS6hoWntbrumtoEby/V1MahgPewIBA9cEd8VEtE8X7ix09rBrbMyBo43YlSgbPDRlcllyccjPHHHIOv3PPU0nny2TsTEYzJGpPzGUgMB7twbJ+Iz3NQfozps6lqRtfMaOORnMpXuUQl8YPBOQuM5APPpVmeA/QU9s8l5cxtFvj8uJGBDEEgs5U8qPZUDIyefTGYr4NWrDXMsrAYm5IIHY0DR1l082harGttKx27JomONwBJGGxgHlGHYZB7V6mibKg+8A1558fbZm1aIqrEfJ4+wJ/1ktehbf5i/7o/wAqDpRRRQQfxf8Aycf3qf5mqQq7/F/8nH96n+ZqkKv/AA70fyqNs9QVIekhafjPlnHG1W3Hu/s424Pb5270xUepRp9p50ix7gm8hQWBIyeAOATyeO1bdtxRlwWra01jrrHWNObRimYvGkaudyRvbaNq54Gd2Pr9fprnTx1ToAs5vLEgfgEDByAR3Jxjk54GaZ6nsuamfDXJjnWJjkjes1tMSKKKK6UUi6U+SYk+WcZG1DuPJb4AHbjb870z2NME5G47RtGeBndj4Z9fpp+v+lhFZx3PnId5Po/IONoGV4PsyZzjsMZqPVV7FOLLkyZ8V7TEzppOukTHXTVvyxatYraP7FO3SP8AjrX9/H/ctNNO3SP+Otf38f8ActWGXyW9paqeaPd6QrJrFRPxWu3i0i6eJ2R1RcMpKsPbQcEcjgmvJvQJZiiqe6Q8O576yguW1W/RpU3FRIxA5PAy2fSrD6c0f73WxSa6kmCsXaWdhkA44LE4AH/egfDGD6du3/70ramy76otYUR5bmBEk5RmlQBx71Jb2vqzSuDUI5IxJG6PGRkOrKyEe/cDjHxoFBrNQCy8VYZNTltMwJDFHuFwZl2u3sYA7KPnn1J4qcJeIUDhlKEbg4IK49+c4x8aDoyA9xmtgKarHqy0nk8uG5gkf9BJY2Y+vADZP1Utu9SihAMsiRhjtBdlUEnsBuIyfhQUv409A319qCy2lu0sYgRSwZB7QaQke0wPZh/GrosodsaZGGCAH3jgZFc01qBpjAJozMBuMYdS4HvK5yByO4rm/UNsIjKbiERBtpk81NgPuLbsA8jjNA41q6A9xmkem65BcqWt5opgvcxur4z2BwePrrq+pRrIIi6CQjcELLvK8+0Fzkjg849KDuBisFRnPu7VGOpbxL6xuFsb2KJgApnWRdsZBViGdT7OQCO+Rml/Sdu0NlAss4uWWMZmDbg/c7g35wxxk98ZoHvFYxTRbdX2cknlx3Vu0hOAgmjLE+4ANyfopznuVRSzsFVRkliAAPeSeAKDrRTXpvU9rcsUt7mCZhyVjkRzj34Bzj406UBWrqD35pLqOrw2y77iWOJf0pHVB9GWIrnpfUFvdAm2nimx38uRHx9O0nH10C5UA4HFDLnvXCbUo0dY3kRXf5iFlDNjk7VJy3b0pHH1VaNL5K3MBlzjyxLGXz+jt3Zz8O9A6KuO1BrG6mmfq2zWTymurdZc42GWMPn3Y3ZB+HegdFnUkgMCR3AIyPp91dKqLw2/9Qav/vH/AKlW6KDFGKq7wO1SWcX3nSSSbLnC72Zto9rgZPAqwn6htgjSGeEIjbXfzE2q36LHOFPwPNA4YopDpmuQXQLW00UwHcxur4+nBOPrrvc3yRIXlZUVRlmchVA95JIAoOsjhRliAB6k4H8awjhhlSCD2IOQfrqv/EvqG2u9HvRbTwzFUXcI5Ecj8ZH3CkkD406eHN4kWjWbysqIIFyzEKo5wMk4AySP40EsEYByBye5ratILhZFDoQysMqykEEHsQRwR8a5WupxSsyxSI7IcOFZWKn3MAcqePWg7JGB2GPorY016j1TaWzbLi5gif8ARklRG+nBIOPj2pL1L1fDZ2j3G+N8Rs8a+Yq+bgZwp53enIBoH+tSgznHPvqN9G9bxX9vC7PCk0qk+SsilxgtxtzuOAue1O8mvW6iRmniCxHEjGRAEOcYY59g54wcUC+sYpDFr1u5RVmiLSKHjAkTLqckMozlgcHkUrmnVFLOQqqMliQAAOSSTwBQdMUVxtLxJkDxOsinsyMGU4ODyCQeRiu1AUUUUEH8X/ycf3qf5mqQq7/F/wDJx/ep/mapCr/w70vyqNs9QVtHIVIKkgg5BHBB9/w7VrRVhMaxo4znodotzOkU0jKp4BxuwBliDkjaMbuecVv1BpSRXLRQsXBORwAPaOVCncdwwR7XGaaaK452fJGfiVv8umm79Ne7bvxu6ac+5z1Tpye2VGlQqGAOTjgn80/EY/qKcR0/B8g+Uea2/OduwbsfMxjf83efn9semabNV16W5CiUgiPOzAxtBAG0e8eyPjTfmueuDa8uOvFvFbROs7sdY7c/9pzbHW07saw3a4YjBY4wBjJxgdhj4Z4+k1zooqzrWK9GjXUU7dI/461/fx/3LTTTt0j/AI61/fx/3LUcvkt7SlTzR7vSFQ7xh/I13/uL/wBSOpjUQ8XYy2j3YUEkovAGT/pEryb0CD9EWWunT7c2k1osBjHlh1ywXJ7+yealfUkd0ug3Y1Bo3uPJk3GMYTGTtwMD83HpUX6L8XILKwt7eW3uy8UYVisWVzk9ske+pDrPVqarot+8EcybY2TbIu1idobgDORg0DF4V+HFrd6dHcXyG4eVSq72YiONWKqqAEbexP11r4XW3yXVNT0zJa2UFlViTgZVf6pJg+/aKl/g/GV0a1DAg7W4IwfnvUb6OgYdT6mxVgpj4JBweYex7UDBoXRVnJ1Hd2r26GCOLckftbQcRc98/nH+NLvFnUYYLix0x2a3sQoknCbjmMMypHxk4/Ft7+WB/NrGsasNG6jmurqOTyLiHCOq7udqZx6HDIQRnPIPrTl19aTPNYa1YQvOIkHmRYO8xNuYHaMntK4PfGVOCAaCJ9a6loT2h+9v4m6iKtC0ccqNkEcFiPdk5POQOad/E7Vnuen7C4fHmtJG5P8AtbHycfEjNP8AF45ae4G2G5MhHEYhBYn9HOcGuPjsGl0uAojczo23acjKMeRjgjNBIOifDu3sUWchnu3QmaZmYlmfDPxnAGfhniq28FeiotQjlkvcywwylYoST5YdgC7lR3ONgH11e6j2B/u/9q8/eEnXP3rhnNxDK1q83+mjXdslCjKsPcylcH/ZOM84B6620JNB1CyvNPBijmk8qaIE7SMjcAM9ipPHoVBFZ8VtMa612xt0kMXnweW7rw2wvL5gH0puGO3Nb3+oP1Nf2q28Mi2Nq/mSyyLt3HKkqPjhdoAOfaJOABTl1lbseptMYKSoj5IBx3nPfsO9Au6z6SttO0O9jtI9isgLZZmLEMgySTTbf2dxL0pCtoGL/J4yyp85owfbAA5PHJA7gHv2Mt8Voy2kXYUEkxjAHJPtpTXoXUi6boVlNNFK6iONWEa7mUHOWI9AMevwoI/4efeK6W2RIo47uLY22TcsplTB3Bs4l9oZxz9FJvFHX4JdXgtL+R47KBBLKqhj5rkFlB28kY2jPp7XvzTd1jqdvrdzajR4JPlQlDSTiMxbV45dh7jzuPbHHfFSXr6wn07VItWgha4iMflXKKMsByN2McDbtwe2U5+dQQ7rrWdI8qObR/xF3DIrIY45E3D1zkY44OfdketX5o94ZreGUjBkiRyPcWUMR/WoBB42WEhVYobmR2wAiw88/QfSrKFBBfEI6TG0U2rBWdVZYkO9iwJBOIx35/OPFVr9+bSPWdOl0mCW2WaRYpQ0ZjSRXdU9kZ54c59MhT6U+dX3I0/qFb2/ieS1aILC4XeI2CAcA8bg+847/jM0j6t6nOpajpc8MEy2sN0gWZ0K+YxkiZiF77VCDn1yaBf4x2jTarpcSO0ZlzHvU4ZQ7qjEH37WalXiT4WWNvpcstrD5UtuodXDNlgGXcGyTu4JOe+QPorr4lQMdc0chSQJBkgEgfjE7n0qW+JsZbSbwKCSYTgDk9x6UEN6m61ni6Zt51c+fcJHEZM+1yG3sD+kQhGfTdmnXpjwc09bJFuYRNLJGGkkYtu3MMnaQRtAzxj3c5prn6Sk1Dpe2hiB86ONZEU8FipbKc9iVLY+OKNA8ao4oEgura5F5EojMSxkmRlAAwCcqTjsR/Ggb/BnTvk2sanCWL+UNm48kgSYBPxxV11TfhFBcDV9Re7jMcsih2X0Bdg+0HscBgPqq5KCo/AHtqH/ABQ/+VMXhj0XDqF7fm6zJDb3LbISxCF3ZxvIHchUx9dSHwGgZRf7lK5ucjIIz8731v4KQMtxqu5SuboEZBGRum5Ge9A16hosejdQ2PyHMcV2NkkQJ28koe/5uSjAehU/RSjq2I6xr8enSMwtbaMSyoDjeSqv/wDZGvvA3YxmlXiTAx13SCFJAcZIBIH4xe59KT9d2k+lasmrwxNNA6CO5VeSoChCe3A2qhB7bkIOM0GfFbw0soNNlntIhbyQheULAOpZVZWGee+QfeK01n/0cv7iH/rxVw648Rhq1hNb6bBPICm+eR02rGiEORnJy7FQAPifpD5a9Pve9Lpbxj8Y1su1e2WRxIF5xgkx4oJT4dfkqx/4aP8AtFQXwcH/AJhrGP1//wA5aS9GeLqWtlFZy2ty13AvkrEkZy5XhB71OMAgj0Nd/BS3miutUNyhWTzAXABI3bpCwU/ncnHFBG+lHsLe6uoeoYf/ABTzEiWcMyFT7iPmgnnf2II5GKsDr3pOy+80hjhQrbWzNbMCTsyM7gQfazwc85qPdW+J2nX9pLDLaztcFWSON4fxiSHIUhhnbhsHjn4U89P9MXS9NPayqfPeCXZGfnLuLMkffg8jg9t2PSg6eEfR1oLGzuxAguPLJ83ndkl0PrjlSR2qF9J9Ix6nrOpJcljbw3LyGIMVDuXdULEc4Ub/AOPuzmTeDnXcRgt9NkSVLmMOpBTC4Us/fOVOOMEdwa08Krdl1fWCykAzcEggH8ZJ245oOfjF06LOCyvbNdv3vdEA5OI8jZknkgOAvP6dK/F3qjzdKgjtuW1Fo1jA7lDtc/xJRfrNWHrukJd20sEnzZUKH4ZGAfpBwfqqjfCjS5rvUIo7n2o9JV1X1HmNI23+BJI/drQXb0xoq2VpDbp2ijC/Sfzm+tiT9dOlYWs0BRRRQItT0mK6Ty7hBImQdp7ZHY00fg80/wDZY/6/bUjrFSpktHKJmEZpWesI9+DzT/2WP+v20fg80/8AZY/6/bUhzRmp8XJ90/tjhU7Qj34PNP8A2WP+v20fg80/9lj/AK/bUhzRmnFyfdP7OFTtCPfg80/9lj/r9tH4PNP/AGWP+v21Ic0Zpxcn3T+zhU7Qj34PNP8A2WP+v20fg80/9lj/AK/bUhzRmnFyfdP7OFTtCPfg80/9lj/r9tb23QtlG6vHbRqykMpGcgjkHv76fs1kVicl5/yk4dI+kCs1is1rTYxWcUUUBRRRQasua2oooNQnwraiig1ccH6KrzwW6XubC1nS8iMTPOXUFkbKlEGfZYjuDVi0UGAMVmiigKKKKDVUx2rJrNFBqEx2raiigwy570AVmigKKKKArXb61tRQYFZoooCiiigKKKKDULjtWazRQa7ec1ms0UGuznNbUUUGoWs1mighfiLq2oRpHDpluZJJ9ymbPEOMcn0B5OGY4yOxPFK/DrooaVaCItvldt80n6Tn0HrtA4GfifWpMK2FBmiiigKKKKD/2Q=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53975" y="-304800"/>
            <a:ext cx="3857625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AutoShape 4" descr="data:image/jpeg;base64,/9j/4AAQSkZJRgABAQAAAQABAAD/2wCEAAkGBhQQERUUEBQVFBUVFh4YFhcYGBcYGBkbHB0YGBoYHhscGyYeFxwkGxQYHzAgIycpLCwtGB4xNTAqNScsLCkBCQoKDgwOGg8PGi4lHyQvLy0pMjU1LzQ1KSouNSwqKSoyNSkpLSosNTUwNS4tKS0sLCwsNTEsLTApLyw0NSwsNP/AABEIAEsBwgMBIgACEQEDEQH/xAAcAAABBAMBAAAAAAAAAAAAAAAABAUGBwECAwj/xABJEAACAQMDAgMDBQ4CCAcBAAABAgMABBEFEiEGMQcTQSJRYRQycYHRCBUXIzVCUlNUc5GTobI0sTNDYnJ0krPBJCU2gsLD8Cb/xAAaAQEAAgMBAAAAAAAAAAAAAAAAAgUBAwQG/8QALREBAAIBAQYEBgIDAAAAAAAAAAECAxEEEhMhMVEFMjNxFCJBUoGRFWFCsdH/2gAMAwEAAhEDEQA/ALf1rW4rOLzbhiqZC5ALcntwKYfwraf+tb+W/wBlJ/F/8nH96n+dUhVnsux0zU3rS4c+0Wx20he/4V9P/Wt/Lf7KPwr6f+tb+W/2VRFFdX8bj7y5/jcnaF7/AIV9P/Wt/Lf7KPwr6f8ArW/lv9lURW6Qlm2gEsTjb6592KxPh+GOc2ln4zJ2hen4V9P/AFrfy3+yj8K+n/rW/lv9lUxqWgzW6q0sbKrAHJBABOfZOezcdqQbfX0rXi2PZstd7HfWP60ZtteWs6TEL2/Cvp/61v5b/ZR+FfT/ANa38t/sqiKK2/xuLvKPxuTtC9/wr6f+tb+W/wBldbPxKsZpEjjkYu7BVGxxkngDOOOaoOnbpH/HWv7+P+4VG/h+OtZnWUq7XeZiNIekBWawKiPi1evDpFzJE7RuoTayEqwzIg4I5HBNUi0S+jNeZOktL1rVImltbyXaj7G33MinOA3bPuYVa3hloGoWPyltVn8xSqlC05kChd5c+1wowRz8KCxaKb9P6htrhitvcQzMBkiORHIHbJCsSBk1rL1JapL5LXECykhfLMsYfJxhdpbdk5GBj1oHKim+86htoXEc08MbsAQjyIjEE4GFZgTk5Hb0rMWv27Tm3WaNplBLRB1LgDGcqDkdx399Avopt1bqW2tP8TPFDkZAd1UkfAE5P1Cuuna1Bcrvt5Y5V7ZjdXAPfBweD8DQLaKb7vqC3icRyzwxyNjCPIiucnAwpYE5IxSa76xsoZPKluoEkzgo0iAg+48+yfgcUDzRWocEZHamzVOqrS1bbc3MMTHB2vIqtg9jtJzjjvigdaKT2d/HMgeF1kRuzIwZT9BBwaQ6n1XaWp23FzDE36LyKG/5c5/pQO1FItM1qC5UtbyxyqOCUdWA+BweD8DWk/UFvHKIXnhWUkARtIgcluFAUtuJOeOOaBwopnl6ws1l8lrqASZxsMqBs+7vwfh3p33UGaxmmHrfq6PTLR55Ru/NRM43ufmrn0HBJPoAe/aqMsLzXOoZHaGV44lODtcwwpnnZx7TnGDzuPbPfkPSVFVJ0B0Fq1lfI13dNJbhW3BZndWJBCqUftyc5A/NFWXqevW9ooNzNFCD28x1TOO+MnLfVQOFFN+l9Q290CbaeKbHfy3ViPpAOR29azqGv29uQLieGIsMqJJEQkdsjcwzQL6KaL3q6zgkEc11BG5/NaRAeeRkE8ZHvrrqnUdtagG5niiDfN3uq7voyee/pQOVFcLO/jmQSQusiN810IZT6cEcHkEUjh6ntX3hLmBjGCzhZYztA4JbDeyAfU0DnRTXpnVNrdMUt7iGVl7qjqzfTgHOPj2rROr7NpvJF1AZc42CVN2e2MZ7/DvQO2azmoV4taW11prxpcR2+XUkyyCONwM5jLHgZ7/+0Vr4RaW1rpyxvcR3JEjEGKQSIgO38WGBwcEE4970E3opkuet7GN/Lku7dXBwVMqZBHcHn2T8DinWO8RkDqylCMhgQVI9+c4I+NB2rGaY065sGfYt5bFs4AEqcn3A5wT8Kgvjf08158m2XdvCE3Hy55lhDZ24kXJw23t8M/GgteimzpuIx2lujSicrCgMoO4SEKAXBzyD3zSa463sI38t7y2VwcFTLGMEdwecA/TQPlFc45wwDKQQRkEcgg9iD6ikFv1NaybvLuYH2Dc+2WNtqjgs2G9kD3mgc6KatL6qtLpiltcQysMkqjqxwO5wDkjnv2p1oCiiigg/i/8Ak4/vU/zNUhV3+L/5OP71P8zVIVf+Hej+VRtnqCsVmlWl3YilR2AKhhuBVWBX1GG4ORxz24ruyWmtJmI1nt3ctdNdJKdDuEguFa4QMqnLKRlhgblwMjBzjvx76x1BexzTs8CBEbkAAg5PtNu5OTuLcjA91d+p9dF5IHVBGNvK4X53IJ3AAvwB3+j0pmrg2fDOW8bVlia33dJrrrH/ABtvfd+SvTuc9Y6hluwgmx+LzswCMA7fZ78gbe55+NOI1y3+Q+T5Mfn/ADt2z2c/N/Szv2EnONvNRuipX8Ow2pWkcorO9GnLn+OrFc14mZn6tjGQoYg4JIB9CRjOP+YVrUi1DqdZLRIBGodcZk2Rjdn5+AB7HZeRycfGo7W3Zc2XLWZy03ZiZiOf0jpKN61iflnUU7dI/wCOtf38f9y0007dI/461/fx/wBy1vy+S3tLFPNHu9IVCvGb8i3f0J/1Eqa1DPGNC2jXQAJOE4HP+sSvJvQKN6ATWjDJ96N/leZ7e0xY37V/T5+birV6ZTVBp2o/fjfu8lvK3GPt5Uu7Gz47e9VZ0L4jXekQvFDbLIJH3kusuQdoXHskDHs1aHQHiBca01zbXUCQobdsFRIMliIyDuJyMMT9VBDPucf8dcf8P/8AYlJOqj//AFif8bbf5w0y9M65c9O37+ZBl9pjeN8ruGQQytjtlQQQCCK77rqXXLa5vIWiea6glK7W9lDIm0c8j2V9eaB6+6FcpqkDKcMLVCCO4Ilmwf6CpH0v0G+iwS6rJN5s3yR3MWzjc4DDL7sn2sZOPf7uY/8AdC2ztqUJVWI+SryAT/rZ/h8au3UNHF3p7W7HAmt9mfduTAP1HBxQUF4Z9H/f68uJb+SRlQBnIPtu7k4G781RtPA9wAxSa8D9N63tt3Zo1ZCc4zJC+0lG4AJxkZx3ANdumdbuul7yVLq3ZkkG1hkqr7TlZI3wQ2Mn/m5wa66Podz1JqpupIjHbl1Mjc7FjTAEasfnsVXHA9ckCg7fdAOV1WMqSCLeMgjggh5eR7u3f4Ut6r8FUttLN2s8jzogllDbdjA43beNwI3ZySc4PvpB90IP/NE9/wAmT++Ws9UeLN3c2X3ve28uVgscre3vYDBAEe0bC2F9WyCcd6B58NfEGWDRL/cdzWYXyCeceblUXnuquM49xx6VCelJtNmM0utS3DyOfZ2BicnkyM3qc9h249eMWb0J4WSDRruG4HlTXoBCtnKCPmLcPQ78kj3EeuarjRr46LLJDqemxz5OQJV2sMcEo5Vg6nj4fEZoHzwP1zyNVe2hkZrecPtB4yUyyPj0bapB+n4Uo6xh0GC9uGna5uZXlZmSAoscbE5ZdxxuOc55P1VKPC/qC3v7mUwaZFZmOIlJkG47idpG8RqBwc478HvVXdOag2h6k5vrTzpEBXY/BDE8SKWUhs44b1DUCnwu1fyNaiFqZBDNIY9rkbjG2cB9vBYHB49RSzxxBXWiyEhjHEQRwVOMAgjkY2g5rlok08vUMM9zA8Ty3SOUKsNof5o5HuZe+KWeONs51gFVYjyouQCffQc/E7wpTSbWCaOZ5GZ/Ll3BQNxBO5cAEDgjBz3q4vCHUXn0i2eVizAMmTySEd0XP/tUVHvuhYS2nRbQSflI7An816evBRCNGtwQQd0vBGD/AKWSgiP3SUpENmPzTJIT9IC4/oTUx8GYkGj23l45Dlj/ALW9t39ePqrv4m9E/fWyMSELKjeZCT23AEbT7gwJGfTg+lUjoHV+pdOO0EsJEbNnypVbbnsWjccc47gkHFB6WvrkRRvI3ZELH6FBP/avNPRmkP1HqsjXsj7dpkk2nkLkBIlznauWH1A+pzVhdE+LE2sXZtZLZY4HicMV8xyDj1bhVBG4cjuQM++A2K3XS2ol5YTJEQ0e7lUlQ4IKvghXG0HB7cj1zQceudFbp3VI2sZHA2LLGScnG5laNsAblyh+kEZz3p/+6AuRKNOmXI8yBn79gfKYf3d6Z76O76p1FZI4THEAse7kpFGCWJZ8AM5Lsdo5OQPTNSD7oaw2/IEiViqRSKMAnAXygOw9woGDq7wwFrpMN+0zvPKUaVW27fxoJGON2RxkknPJ4rp0f4b/AH102e7muJPMhDR26kgqBEgYBs5IX2sALjGCec1OvFKEnpyABSTtt+AOfm+6tvBiJl0OcMCD5k3BBB/0aUEe+5u1JvNuoCfY2LKB6BshSR7sgjP+6PdUK6a6b++OsPamRo0kllMhXuVVmfGDweVHfIHfnFS77nOBlvbjcrD/AMOO4I/PX4Ui8Kbdh1CxKsBuuOSCB+dQRnrLpttJ1Nre3mcDC+XJna+2VcEErjn2mU4xke7OKdvFLwzTR1tmhleTzcq+7A9tdpyu0DC89jkj30t8abZ21sEKxGyHkAkfxqV/dHQM0NntUn8ZJ2BPovuoOfiBfvcdLW0sh3O/klmPckBhk/E4pL0M846WuzabvN8yTG35238V5m3HOfL34xz7q6dWQMek7RQCT+K4wc939K7+G+sy6f07NPHEZJI52KxlX5yYgSQvIABLE/CgrToePSnDpqjTxuxHlyxn2FGMcgAnOeeQRgfxtHxbtmg0K2isGZ7Zdiu687ogvsMxXgqzEEnsSR7xVc9adVW2q7PkuneRdM+XaNt2/IxtCKg3EnBzjPHrmrIXWbnQNEs0mtvPZ2cTRtu2pGxdwjMAQp9sDBBHzhg4oIH0Hp+i3KRR3kk8F1v5ZmAhc7shc4IUEYHtY9eakP3SXE1nj9XJ/clQnqCSPVrpBpVg0DMMOkZ3BiT87AAWNR6ngevFS/x30yRF06M7pGS3ZXYAnJHlgn+lAv8AELqeW10HTYIGKG4gQOwODsWNMqCO2Swz8Bj1pL0p4KQ3Wk/KZJHFxLG0kWCNigZ2AjHtZxknPGcDty89YdDS6hoWntbrumtoEby/V1MahgPewIBA9cEd8VEtE8X7ix09rBrbMyBo43YlSgbPDRlcllyccjPHHHIOv3PPU0nny2TsTEYzJGpPzGUgMB7twbJ+Iz3NQfozps6lqRtfMaOORnMpXuUQl8YPBOQuM5APPpVmeA/QU9s8l5cxtFvj8uJGBDEEgs5U8qPZUDIyefTGYr4NWrDXMsrAYm5IIHY0DR1l082harGttKx27JomONwBJGGxgHlGHYZB7V6mibKg+8A1558fbZm1aIqrEfJ4+wJ/1ktehbf5i/7o/wAqDpRRRQQfxf8Aycf3qf5mqQq7/F/8nH96n+ZqkKv/AA70fyqNs9QVIekhafjPlnHG1W3Hu/s424Pb5270xUepRp9p50ix7gm8hQWBIyeAOATyeO1bdtxRlwWra01jrrHWNObRimYvGkaudyRvbaNq54Gd2Pr9fprnTx1ToAs5vLEgfgEDByAR3Jxjk54GaZ6nsuamfDXJjnWJjkjes1tMSKKKK6UUi6U+SYk+WcZG1DuPJb4AHbjb870z2NME5G47RtGeBndj4Z9fpp+v+lhFZx3PnId5Po/IONoGV4PsyZzjsMZqPVV7FOLLkyZ8V7TEzppOukTHXTVvyxatYraP7FO3SP8AjrX9/H/ctNNO3SP+Otf38f8ActWGXyW9paqeaPd6QrJrFRPxWu3i0i6eJ2R1RcMpKsPbQcEcjgmvJvQJZiiqe6Q8O576yguW1W/RpU3FRIxA5PAy2fSrD6c0f73WxSa6kmCsXaWdhkA44LE4AH/egfDGD6du3/70ramy76otYUR5bmBEk5RmlQBx71Jb2vqzSuDUI5IxJG6PGRkOrKyEe/cDjHxoFBrNQCy8VYZNTltMwJDFHuFwZl2u3sYA7KPnn1J4qcJeIUDhlKEbg4IK49+c4x8aDoyA9xmtgKarHqy0nk8uG5gkf9BJY2Y+vADZP1Utu9SihAMsiRhjtBdlUEnsBuIyfhQUv409A319qCy2lu0sYgRSwZB7QaQke0wPZh/GrosodsaZGGCAH3jgZFc01qBpjAJozMBuMYdS4HvK5yByO4rm/UNsIjKbiERBtpk81NgPuLbsA8jjNA41q6A9xmkem65BcqWt5opgvcxur4z2BwePrrq+pRrIIi6CQjcELLvK8+0Fzkjg849KDuBisFRnPu7VGOpbxL6xuFsb2KJgApnWRdsZBViGdT7OQCO+Rml/Sdu0NlAss4uWWMZmDbg/c7g35wxxk98ZoHvFYxTRbdX2cknlx3Vu0hOAgmjLE+4ANyfopznuVRSzsFVRkliAAPeSeAKDrRTXpvU9rcsUt7mCZhyVjkRzj34Bzj406UBWrqD35pLqOrw2y77iWOJf0pHVB9GWIrnpfUFvdAm2nimx38uRHx9O0nH10C5UA4HFDLnvXCbUo0dY3kRXf5iFlDNjk7VJy3b0pHH1VaNL5K3MBlzjyxLGXz+jt3Zz8O9A6KuO1BrG6mmfq2zWTymurdZc42GWMPn3Y3ZB+HegdFnUkgMCR3AIyPp91dKqLw2/9Qav/vH/AKlW6KDFGKq7wO1SWcX3nSSSbLnC72Zto9rgZPAqwn6htgjSGeEIjbXfzE2q36LHOFPwPNA4YopDpmuQXQLW00UwHcxur4+nBOPrrvc3yRIXlZUVRlmchVA95JIAoOsjhRliAB6k4H8awjhhlSCD2IOQfrqv/EvqG2u9HvRbTwzFUXcI5Ecj8ZH3CkkD406eHN4kWjWbysqIIFyzEKo5wMk4AySP40EsEYByBye5ratILhZFDoQysMqykEEHsQRwR8a5WupxSsyxSI7IcOFZWKn3MAcqePWg7JGB2GPorY016j1TaWzbLi5gif8ARklRG+nBIOPj2pL1L1fDZ2j3G+N8Rs8a+Yq+bgZwp53enIBoH+tSgznHPvqN9G9bxX9vC7PCk0qk+SsilxgtxtzuOAue1O8mvW6iRmniCxHEjGRAEOcYY59g54wcUC+sYpDFr1u5RVmiLSKHjAkTLqckMozlgcHkUrmnVFLOQqqMliQAAOSSTwBQdMUVxtLxJkDxOsinsyMGU4ODyCQeRiu1AUUUUEH8X/ycf3qf5mqQq7/F/wDJx/ep/mapCr/w70vyqNs9QVtHIVIKkgg5BHBB9/w7VrRVhMaxo4znodotzOkU0jKp4BxuwBliDkjaMbuecVv1BpSRXLRQsXBORwAPaOVCncdwwR7XGaaaK452fJGfiVv8umm79Ne7bvxu6ac+5z1Tpye2VGlQqGAOTjgn80/EY/qKcR0/B8g+Uea2/OduwbsfMxjf83efn9semabNV16W5CiUgiPOzAxtBAG0e8eyPjTfmueuDa8uOvFvFbROs7sdY7c/9pzbHW07saw3a4YjBY4wBjJxgdhj4Z4+k1zooqzrWK9GjXUU7dI/461/fx/3LTTTt0j/AI61/fx/3LUcvkt7SlTzR7vSFQ7xh/I13/uL/wBSOpjUQ8XYy2j3YUEkovAGT/pEryb0CD9EWWunT7c2k1osBjHlh1ywXJ7+yealfUkd0ug3Y1Bo3uPJk3GMYTGTtwMD83HpUX6L8XILKwt7eW3uy8UYVisWVzk9ske+pDrPVqarot+8EcybY2TbIu1idobgDORg0DF4V+HFrd6dHcXyG4eVSq72YiONWKqqAEbexP11r4XW3yXVNT0zJa2UFlViTgZVf6pJg+/aKl/g/GV0a1DAg7W4IwfnvUb6OgYdT6mxVgpj4JBweYex7UDBoXRVnJ1Hd2r26GCOLckftbQcRc98/nH+NLvFnUYYLix0x2a3sQoknCbjmMMypHxk4/Ft7+WB/NrGsasNG6jmurqOTyLiHCOq7udqZx6HDIQRnPIPrTl19aTPNYa1YQvOIkHmRYO8xNuYHaMntK4PfGVOCAaCJ9a6loT2h+9v4m6iKtC0ccqNkEcFiPdk5POQOad/E7Vnuen7C4fHmtJG5P8AtbHycfEjNP8AF45ae4G2G5MhHEYhBYn9HOcGuPjsGl0uAojczo23acjKMeRjgjNBIOifDu3sUWchnu3QmaZmYlmfDPxnAGfhniq28FeiotQjlkvcywwylYoST5YdgC7lR3ONgH11e6j2B/u/9q8/eEnXP3rhnNxDK1q83+mjXdslCjKsPcylcH/ZOM84B6620JNB1CyvNPBijmk8qaIE7SMjcAM9ipPHoVBFZ8VtMa612xt0kMXnweW7rw2wvL5gH0puGO3Nb3+oP1Nf2q28Mi2Nq/mSyyLt3HKkqPjhdoAOfaJOABTl1lbseptMYKSoj5IBx3nPfsO9Au6z6SttO0O9jtI9isgLZZmLEMgySTTbf2dxL0pCtoGL/J4yyp85owfbAA5PHJA7gHv2Mt8Voy2kXYUEkxjAHJPtpTXoXUi6boVlNNFK6iONWEa7mUHOWI9AMevwoI/4efeK6W2RIo47uLY22TcsplTB3Bs4l9oZxz9FJvFHX4JdXgtL+R47KBBLKqhj5rkFlB28kY2jPp7XvzTd1jqdvrdzajR4JPlQlDSTiMxbV45dh7jzuPbHHfFSXr6wn07VItWgha4iMflXKKMsByN2McDbtwe2U5+dQQ7rrWdI8qObR/xF3DIrIY45E3D1zkY44OfdketX5o94ZreGUjBkiRyPcWUMR/WoBB42WEhVYobmR2wAiw88/QfSrKFBBfEI6TG0U2rBWdVZYkO9iwJBOIx35/OPFVr9+bSPWdOl0mCW2WaRYpQ0ZjSRXdU9kZ54c59MhT6U+dX3I0/qFb2/ieS1aILC4XeI2CAcA8bg+847/jM0j6t6nOpajpc8MEy2sN0gWZ0K+YxkiZiF77VCDn1yaBf4x2jTarpcSO0ZlzHvU4ZQ7qjEH37WalXiT4WWNvpcstrD5UtuodXDNlgGXcGyTu4JOe+QPorr4lQMdc0chSQJBkgEgfjE7n0qW+JsZbSbwKCSYTgDk9x6UEN6m61ni6Zt51c+fcJHEZM+1yG3sD+kQhGfTdmnXpjwc09bJFuYRNLJGGkkYtu3MMnaQRtAzxj3c5prn6Sk1Dpe2hiB86ONZEU8FipbKc9iVLY+OKNA8ao4oEgura5F5EojMSxkmRlAAwCcqTjsR/Ggb/BnTvk2sanCWL+UNm48kgSYBPxxV11TfhFBcDV9Re7jMcsih2X0Bdg+0HscBgPqq5KCo/AHtqH/ABQ/+VMXhj0XDqF7fm6zJDb3LbISxCF3ZxvIHchUx9dSHwGgZRf7lK5ucjIIz8731v4KQMtxqu5SuboEZBGRum5Ge9A16hosejdQ2PyHMcV2NkkQJ28koe/5uSjAehU/RSjq2I6xr8enSMwtbaMSyoDjeSqv/wDZGvvA3YxmlXiTAx13SCFJAcZIBIH4xe59KT9d2k+lasmrwxNNA6CO5VeSoChCe3A2qhB7bkIOM0GfFbw0soNNlntIhbyQheULAOpZVZWGee+QfeK01n/0cv7iH/rxVw648Rhq1hNb6bBPICm+eR02rGiEORnJy7FQAPifpD5a9Pve9Lpbxj8Y1su1e2WRxIF5xgkx4oJT4dfkqx/4aP8AtFQXwcH/AJhrGP1//wA5aS9GeLqWtlFZy2ty13AvkrEkZy5XhB71OMAgj0Nd/BS3miutUNyhWTzAXABI3bpCwU/ncnHFBG+lHsLe6uoeoYf/ABTzEiWcMyFT7iPmgnnf2II5GKsDr3pOy+80hjhQrbWzNbMCTsyM7gQfazwc85qPdW+J2nX9pLDLaztcFWSON4fxiSHIUhhnbhsHjn4U89P9MXS9NPayqfPeCXZGfnLuLMkffg8jg9t2PSg6eEfR1oLGzuxAguPLJ83ndkl0PrjlSR2qF9J9Ix6nrOpJcljbw3LyGIMVDuXdULEc4Ub/AOPuzmTeDnXcRgt9NkSVLmMOpBTC4Us/fOVOOMEdwa08Krdl1fWCykAzcEggH8ZJ245oOfjF06LOCyvbNdv3vdEA5OI8jZknkgOAvP6dK/F3qjzdKgjtuW1Fo1jA7lDtc/xJRfrNWHrukJd20sEnzZUKH4ZGAfpBwfqqjfCjS5rvUIo7n2o9JV1X1HmNI23+BJI/drQXb0xoq2VpDbp2ijC/Sfzm+tiT9dOlYWs0BRRRQItT0mK6Ty7hBImQdp7ZHY00fg80/wDZY/6/bUjrFSpktHKJmEZpWesI9+DzT/2WP+v20fg80/8AZY/6/bUhzRmp8XJ90/tjhU7Qj34PNP8A2WP+v20fg80/9lj/AK/bUhzRmnFyfdP7OFTtCPfg80/9lj/r9tH4PNP/AGWP+v21Ic0Zpxcn3T+zhU7Qj34PNP8A2WP+v20fg80/9lj/AK/bUhzRmnFyfdP7OFTtCPfg80/9lj/r9tb23QtlG6vHbRqykMpGcgjkHv76fs1kVicl5/yk4dI+kCs1is1rTYxWcUUUBRRRQasua2oooNQnwraiig1ccH6KrzwW6XubC1nS8iMTPOXUFkbKlEGfZYjuDVi0UGAMVmiigKKKKDVUx2rJrNFBqEx2raiigwy570AVmigKKKKArXb61tRQYFZoooCiiigKKKKDULjtWazRQa7ec1ms0UGuznNbUUUGoWs1mighfiLq2oRpHDpluZJJ9ymbPEOMcn0B5OGY4yOxPFK/DrooaVaCItvldt80n6Tn0HrtA4GfifWpMK2FBmiiigKKKKD/2Q=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206375" y="-152400"/>
            <a:ext cx="8830121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 smtClean="0"/>
          </a:p>
          <a:p>
            <a:endParaRPr lang="en-GB" dirty="0"/>
          </a:p>
          <a:p>
            <a:r>
              <a:rPr lang="en-GB" sz="2400" dirty="0" smtClean="0"/>
              <a:t>Future Proofing Ireland’s FDI Competitive Advantage </a:t>
            </a:r>
            <a:endParaRPr lang="en-GB" sz="2400" dirty="0"/>
          </a:p>
        </p:txBody>
      </p:sp>
      <p:sp>
        <p:nvSpPr>
          <p:cNvPr id="16" name="Hexagon 15"/>
          <p:cNvSpPr/>
          <p:nvPr/>
        </p:nvSpPr>
        <p:spPr>
          <a:xfrm>
            <a:off x="1095831" y="2325624"/>
            <a:ext cx="1060704" cy="914400"/>
          </a:xfrm>
          <a:prstGeom prst="hex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60" name="Picture 12" descr="http://www.lowe.ie/wp-content/uploads/2013/10/id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079" y="2473709"/>
            <a:ext cx="718208" cy="56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95" y="944215"/>
            <a:ext cx="8437563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059" y="1289722"/>
            <a:ext cx="6294706" cy="326401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581" y="2225547"/>
            <a:ext cx="2444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049" y="2550017"/>
            <a:ext cx="2444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282" y="2283145"/>
            <a:ext cx="2444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145" y="2229234"/>
            <a:ext cx="2444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720" y="2510950"/>
            <a:ext cx="2444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044" y="2691579"/>
            <a:ext cx="2444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282" y="3347144"/>
            <a:ext cx="2444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699" y="2229234"/>
            <a:ext cx="2444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357" y="2090673"/>
            <a:ext cx="2444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939728"/>
            <a:ext cx="2444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995" y="2874169"/>
            <a:ext cx="2444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57" y="2662967"/>
            <a:ext cx="2444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995" y="2325624"/>
            <a:ext cx="2444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995" y="2463390"/>
            <a:ext cx="2444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470" y="2538349"/>
            <a:ext cx="2444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994" y="2677254"/>
            <a:ext cx="2444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921729"/>
            <a:ext cx="2444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382" y="3807966"/>
            <a:ext cx="2444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5" name="Picture 2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418492"/>
            <a:ext cx="2444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6" name="Picture 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937" y="2418492"/>
            <a:ext cx="2444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718" y="2305542"/>
            <a:ext cx="2492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9406" y="4725144"/>
            <a:ext cx="8156360" cy="92333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Global Economy:</a:t>
            </a:r>
            <a:r>
              <a:rPr lang="en-GB" dirty="0"/>
              <a:t> </a:t>
            </a:r>
            <a:r>
              <a:rPr lang="en-GB" dirty="0" smtClean="0"/>
              <a:t>Investment + Trade Trends</a:t>
            </a:r>
          </a:p>
          <a:p>
            <a:r>
              <a:rPr lang="en-GB" dirty="0" smtClean="0"/>
              <a:t>Europe:	</a:t>
            </a:r>
            <a:r>
              <a:rPr lang="en-GB" dirty="0"/>
              <a:t> </a:t>
            </a:r>
            <a:r>
              <a:rPr lang="en-GB" dirty="0" smtClean="0"/>
              <a:t>Intra European FDI &amp; Non European sources of FDI</a:t>
            </a:r>
          </a:p>
          <a:p>
            <a:r>
              <a:rPr lang="en-GB" dirty="0" smtClean="0"/>
              <a:t>Ireland: Receiving </a:t>
            </a:r>
            <a:r>
              <a:rPr lang="en-GB" dirty="0"/>
              <a:t>E</a:t>
            </a:r>
            <a:r>
              <a:rPr lang="en-GB" dirty="0" smtClean="0"/>
              <a:t>nvironment for FDI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059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DA_Theme">
  <a:themeElements>
    <a:clrScheme name="IDA2013">
      <a:dk1>
        <a:srgbClr val="272724"/>
      </a:dk1>
      <a:lt1>
        <a:sysClr val="window" lastClr="FFFFFF"/>
      </a:lt1>
      <a:dk2>
        <a:srgbClr val="353637"/>
      </a:dk2>
      <a:lt2>
        <a:srgbClr val="F0F0F0"/>
      </a:lt2>
      <a:accent1>
        <a:srgbClr val="00B085"/>
      </a:accent1>
      <a:accent2>
        <a:srgbClr val="C1D837"/>
      </a:accent2>
      <a:accent3>
        <a:srgbClr val="00B4D1"/>
      </a:accent3>
      <a:accent4>
        <a:srgbClr val="6EC9C8"/>
      </a:accent4>
      <a:accent5>
        <a:srgbClr val="534581"/>
      </a:accent5>
      <a:accent6>
        <a:srgbClr val="AF006E"/>
      </a:accent6>
      <a:hlink>
        <a:srgbClr val="EC0089"/>
      </a:hlink>
      <a:folHlink>
        <a:srgbClr val="F8971D"/>
      </a:folHlink>
    </a:clrScheme>
    <a:fontScheme name="IDA_PPT">
      <a:majorFont>
        <a:latin typeface="Lucida Fax"/>
        <a:ea typeface=""/>
        <a:cs typeface=""/>
      </a:majorFont>
      <a:minorFont>
        <a:latin typeface="Lucida Fax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IDA_Theme</Template>
  <TotalTime>6439</TotalTime>
  <Words>615</Words>
  <Application>Microsoft Office PowerPoint</Application>
  <PresentationFormat>On-screen Show (4:3)</PresentationFormat>
  <Paragraphs>222</Paragraphs>
  <Slides>22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IDA_Theme</vt:lpstr>
      <vt:lpstr> </vt:lpstr>
      <vt:lpstr>PowerPoint Presentation</vt:lpstr>
      <vt:lpstr>PowerPoint Presentation</vt:lpstr>
      <vt:lpstr>IDA Ireland’s Current Business Focus</vt:lpstr>
      <vt:lpstr>Components of Ireland’s Value Proposition</vt:lpstr>
      <vt:lpstr>Components of Ireland’s Value Proposition</vt:lpstr>
      <vt:lpstr>Components of Ireland’s Value Proposition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Symphony</dc:creator>
  <cp:lastModifiedBy>Clohessy, Dermot</cp:lastModifiedBy>
  <cp:revision>421</cp:revision>
  <cp:lastPrinted>2014-03-14T14:54:41Z</cp:lastPrinted>
  <dcterms:created xsi:type="dcterms:W3CDTF">2013-06-16T14:30:06Z</dcterms:created>
  <dcterms:modified xsi:type="dcterms:W3CDTF">2014-04-02T11:41:52Z</dcterms:modified>
</cp:coreProperties>
</file>